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</p:sldIdLst>
  <p:sldSz cx="6858000" cy="12192000"/>
  <p:notesSz cx="6794500" cy="990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2016" y="-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642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377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026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715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79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99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713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748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72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40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64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771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15238" y="-25679"/>
            <a:ext cx="6873238" cy="1379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7636" y="77041"/>
            <a:ext cx="866561" cy="96427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EFB5B96-CD62-4F69-ABFA-0D98B66E4A57}"/>
              </a:ext>
            </a:extLst>
          </p:cNvPr>
          <p:cNvSpPr/>
          <p:nvPr/>
        </p:nvSpPr>
        <p:spPr>
          <a:xfrm>
            <a:off x="756952" y="-12685"/>
            <a:ext cx="538035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vinir"/>
              </a:rPr>
              <a:t>School wide  progression of </a:t>
            </a:r>
          </a:p>
          <a:p>
            <a:pPr algn="ctr"/>
            <a:r>
              <a:rPr lang="en-US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vinir"/>
              </a:rPr>
              <a:t>Talk for writing</a:t>
            </a:r>
            <a:endParaRPr lang="en-US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vinir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652015"/>
              </p:ext>
            </p:extLst>
          </p:nvPr>
        </p:nvGraphicFramePr>
        <p:xfrm>
          <a:off x="-15240" y="3923426"/>
          <a:ext cx="6873240" cy="2565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6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366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145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Y1 Key writing performance indicators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SPaG 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words containing each of the 40+ phonemes already taught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Avinir book"/>
                        </a:rPr>
                        <a:t>Problem</a:t>
                      </a:r>
                      <a:r>
                        <a:rPr lang="en-GB" sz="800" b="1" baseline="0" dirty="0" smtClean="0">
                          <a:solidFill>
                            <a:schemeClr val="tx1"/>
                          </a:solidFill>
                          <a:latin typeface="Avinir book"/>
                        </a:rPr>
                        <a:t> / Resolution story: </a:t>
                      </a:r>
                      <a:r>
                        <a:rPr lang="en-GB" sz="800" b="1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Capital</a:t>
                      </a:r>
                      <a:r>
                        <a:rPr lang="en-GB" sz="800" b="1" baseline="0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 letters, full stops</a:t>
                      </a:r>
                      <a:r>
                        <a:rPr lang="en-GB" sz="800" baseline="0" dirty="0" smtClean="0">
                          <a:latin typeface="Avinir book"/>
                        </a:rPr>
                        <a:t>, story </a:t>
                      </a:r>
                      <a:r>
                        <a:rPr lang="en-GB" sz="800" baseline="0" dirty="0" smtClean="0">
                          <a:latin typeface="Avinir book"/>
                        </a:rPr>
                        <a:t>structure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common exception words</a:t>
                      </a:r>
                      <a:endParaRPr lang="en-GB" sz="800" b="1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latin typeface="Avinir book"/>
                        </a:rPr>
                        <a:t>Journey story: </a:t>
                      </a:r>
                      <a:r>
                        <a:rPr lang="en-GB" sz="800" b="1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Simple </a:t>
                      </a:r>
                      <a:r>
                        <a:rPr lang="en-GB" sz="800" b="1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conjunctions,</a:t>
                      </a:r>
                      <a:r>
                        <a:rPr lang="en-GB" sz="800" b="1" baseline="0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 </a:t>
                      </a:r>
                      <a:r>
                        <a:rPr lang="en-GB" sz="800" b="1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plurals, </a:t>
                      </a:r>
                      <a:r>
                        <a:rPr lang="en-GB" sz="800" b="1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sentence </a:t>
                      </a:r>
                      <a:r>
                        <a:rPr lang="en-GB" sz="800" b="1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starters</a:t>
                      </a:r>
                      <a:endParaRPr lang="en-GB" sz="800" b="1" dirty="0">
                        <a:solidFill>
                          <a:srgbClr val="FF0000"/>
                        </a:solidFill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naming the letters of the alphabet in order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latin typeface="Avinir book"/>
                        </a:rPr>
                        <a:t>Lost / Found / Chased story: </a:t>
                      </a:r>
                      <a:r>
                        <a:rPr lang="en-GB" sz="800" dirty="0" smtClean="0">
                          <a:latin typeface="Avinir book"/>
                        </a:rPr>
                        <a:t>Speech bubbles, </a:t>
                      </a:r>
                      <a:r>
                        <a:rPr lang="en-GB" sz="800" b="1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suffixes</a:t>
                      </a:r>
                      <a:r>
                        <a:rPr lang="en-GB" sz="800" dirty="0" smtClean="0">
                          <a:latin typeface="Avinir book"/>
                        </a:rPr>
                        <a:t>, conjunctions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write from memory simple sentences dictated by the teacher that include words using the GPCs and common exception words taught so far.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latin typeface="Avinir book"/>
                        </a:rPr>
                        <a:t>Wishing Story:</a:t>
                      </a:r>
                      <a:r>
                        <a:rPr lang="en-GB" sz="800" b="1" baseline="0" dirty="0" smtClean="0">
                          <a:latin typeface="Avinir book"/>
                        </a:rPr>
                        <a:t> </a:t>
                      </a:r>
                      <a:r>
                        <a:rPr lang="en-GB" sz="800" dirty="0" smtClean="0">
                          <a:latin typeface="Avinir book"/>
                        </a:rPr>
                        <a:t>Adjectives, </a:t>
                      </a:r>
                      <a:r>
                        <a:rPr lang="en-GB" sz="800" b="1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prefixes, </a:t>
                      </a:r>
                      <a:r>
                        <a:rPr lang="en-GB" sz="800" b="1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suffixes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sequencing sentences to form short narratives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latin typeface="Avinir book"/>
                        </a:rPr>
                        <a:t>Beat the monster story:  </a:t>
                      </a:r>
                      <a:r>
                        <a:rPr lang="en-GB" sz="800" dirty="0" smtClean="0">
                          <a:latin typeface="Avinir book"/>
                        </a:rPr>
                        <a:t>Adjectives, </a:t>
                      </a:r>
                      <a:r>
                        <a:rPr lang="en-GB" sz="800" b="1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prefixes, </a:t>
                      </a:r>
                      <a:r>
                        <a:rPr lang="en-GB" sz="800" b="1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suffixes</a:t>
                      </a:r>
                      <a:r>
                        <a:rPr lang="en-GB" sz="800" dirty="0" smtClean="0">
                          <a:latin typeface="Avinir book"/>
                        </a:rPr>
                        <a:t>, speech bubbles, story structure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re-reading what they have written to check that it makes sense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latin typeface="Avinir book"/>
                        </a:rPr>
                        <a:t>Warning story: </a:t>
                      </a:r>
                      <a:r>
                        <a:rPr lang="en-GB" sz="800" dirty="0" smtClean="0">
                          <a:latin typeface="Avinir book"/>
                        </a:rPr>
                        <a:t>Fiction </a:t>
                      </a:r>
                      <a:r>
                        <a:rPr lang="en-GB" sz="800" dirty="0" smtClean="0">
                          <a:latin typeface="Avinir book"/>
                        </a:rPr>
                        <a:t>consolidation of the above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272537"/>
              </p:ext>
            </p:extLst>
          </p:nvPr>
        </p:nvGraphicFramePr>
        <p:xfrm>
          <a:off x="-17099" y="6489362"/>
          <a:ext cx="6875098" cy="263651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375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375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23799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Y2 Key writing performance indicators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SPaG 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9569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Spell by segmenting spoken words into phonemes and representing these by graphemes, spelling many correctly and making phonically-plausible attempts at others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Chased / Lost and Found story:</a:t>
                      </a:r>
                      <a:r>
                        <a:rPr lang="en-GB" sz="800" b="1" baseline="0" dirty="0" smtClean="0">
                          <a:latin typeface="Avinir book"/>
                        </a:rPr>
                        <a:t> </a:t>
                      </a:r>
                      <a:r>
                        <a:rPr lang="en-GB" sz="800" dirty="0" smtClean="0">
                          <a:latin typeface="Avinir book"/>
                        </a:rPr>
                        <a:t>CL and FS. Conjunctions – and, because, but. Adjectives. Sentence types. Question marks, exclamation marks. </a:t>
                      </a:r>
                      <a:r>
                        <a:rPr lang="en-GB" sz="800" b="1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Conjunctions, Adjectives, Nouns</a:t>
                      </a:r>
                      <a:endParaRPr lang="en-GB" sz="800" b="1" dirty="0">
                        <a:solidFill>
                          <a:srgbClr val="C00000"/>
                        </a:solidFill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2246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Spell many common exception words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Problem / Resolution story: </a:t>
                      </a:r>
                      <a:r>
                        <a:rPr lang="en-GB" sz="800" dirty="0" smtClean="0">
                          <a:latin typeface="Avinir book"/>
                        </a:rPr>
                        <a:t>Yr. 2 Conjunctions. Contracted words.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9569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Write capital letters and digits of the correct size, orientation and relationship to one another and to lower case letters</a:t>
                      </a:r>
                    </a:p>
                    <a:p>
                      <a:endParaRPr lang="en-GB" sz="800" dirty="0" smtClean="0">
                        <a:latin typeface="Avinir book"/>
                      </a:endParaRPr>
                    </a:p>
                    <a:p>
                      <a:r>
                        <a:rPr lang="en-GB" sz="800" dirty="0" smtClean="0">
                          <a:latin typeface="Avinir book"/>
                        </a:rPr>
                        <a:t>Use spacing between words that reflects the size of the letters</a:t>
                      </a:r>
                    </a:p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Wishing Story: </a:t>
                      </a:r>
                      <a:r>
                        <a:rPr lang="en-GB" sz="800" dirty="0" smtClean="0">
                          <a:latin typeface="Avinir book"/>
                        </a:rPr>
                        <a:t>Suffix words. Sentence types. Conjunctions. </a:t>
                      </a:r>
                    </a:p>
                    <a:p>
                      <a:r>
                        <a:rPr lang="en-GB" sz="800" b="1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Power of 3 adjectives</a:t>
                      </a:r>
                    </a:p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1684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u="sng" dirty="0" smtClean="0">
                          <a:latin typeface="Avinir book"/>
                        </a:rPr>
                        <a:t>Term 5 reserved for 5 x Assessed writes for KS1 writing data.</a:t>
                      </a:r>
                    </a:p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1684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Write sentences that are linked thematically e.g. about personal experiences and those of others (real and fictional)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Quest / Journey story: </a:t>
                      </a:r>
                      <a:r>
                        <a:rPr lang="en-GB" sz="800" dirty="0" smtClean="0">
                          <a:latin typeface="Avinir book"/>
                        </a:rPr>
                        <a:t>Speech,</a:t>
                      </a:r>
                      <a:r>
                        <a:rPr lang="en-GB" sz="800" baseline="0" dirty="0" smtClean="0">
                          <a:latin typeface="Avinir book"/>
                        </a:rPr>
                        <a:t> </a:t>
                      </a:r>
                      <a:r>
                        <a:rPr lang="en-GB" sz="800" dirty="0" smtClean="0">
                          <a:latin typeface="Avinir book"/>
                        </a:rPr>
                        <a:t>Adverbs,</a:t>
                      </a:r>
                      <a:r>
                        <a:rPr lang="en-GB" sz="800" baseline="0" dirty="0" smtClean="0">
                          <a:latin typeface="Avinir book"/>
                        </a:rPr>
                        <a:t> </a:t>
                      </a:r>
                      <a:r>
                        <a:rPr lang="en-GB" sz="800" dirty="0" smtClean="0">
                          <a:latin typeface="Avinir book"/>
                        </a:rPr>
                        <a:t>Synonyms </a:t>
                      </a:r>
                    </a:p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6494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Write about real events, recording these simply and clearly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744975"/>
              </p:ext>
            </p:extLst>
          </p:nvPr>
        </p:nvGraphicFramePr>
        <p:xfrm>
          <a:off x="-15240" y="1100287"/>
          <a:ext cx="6873240" cy="281986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36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366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2483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EYFS UNIVERSAL I CAN STATEMENTS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hear / record initial sounds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Quest / Journey</a:t>
                      </a:r>
                      <a:r>
                        <a:rPr lang="en-GB" sz="800" b="1" baseline="0" dirty="0" smtClean="0">
                          <a:latin typeface="Avinir book"/>
                        </a:rPr>
                        <a:t> story: </a:t>
                      </a:r>
                      <a:r>
                        <a:rPr lang="en-GB" sz="800" dirty="0" smtClean="0">
                          <a:latin typeface="Avinir book"/>
                        </a:rPr>
                        <a:t>Retelling simple stories using story maps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hear/ record most sounds in words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Wishing story: </a:t>
                      </a:r>
                      <a:r>
                        <a:rPr lang="en-GB" sz="800" dirty="0" smtClean="0">
                          <a:latin typeface="Avinir book"/>
                        </a:rPr>
                        <a:t>Changing a story – Caption writing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write a 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Warning story:</a:t>
                      </a:r>
                      <a:r>
                        <a:rPr lang="en-GB" sz="800" b="1" baseline="0" dirty="0" smtClean="0">
                          <a:latin typeface="Avinir book"/>
                        </a:rPr>
                        <a:t> </a:t>
                      </a:r>
                      <a:r>
                        <a:rPr lang="en-GB" sz="800" dirty="0" smtClean="0">
                          <a:latin typeface="Avinir book"/>
                        </a:rPr>
                        <a:t>Considering different sides to the traditional stories/Speech bubbles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write a caption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Warning /</a:t>
                      </a:r>
                      <a:r>
                        <a:rPr lang="en-GB" sz="800" b="1" baseline="0" dirty="0" smtClean="0">
                          <a:latin typeface="Avinir book"/>
                        </a:rPr>
                        <a:t> Poetry: </a:t>
                      </a:r>
                      <a:r>
                        <a:rPr lang="en-GB" sz="800" dirty="0" smtClean="0">
                          <a:latin typeface="Avinir book"/>
                        </a:rPr>
                        <a:t>Rhyme/adjectives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write a sentence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Quest / recount / poetry: </a:t>
                      </a:r>
                      <a:r>
                        <a:rPr lang="en-GB" sz="800" dirty="0" smtClean="0">
                          <a:latin typeface="Avinir book"/>
                        </a:rPr>
                        <a:t>Rhyme/adjectives – writing own poems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use capital letters/ finger spaces/ full stops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Quest / Journey story: </a:t>
                      </a:r>
                      <a:r>
                        <a:rPr lang="en-GB" sz="800" dirty="0" smtClean="0">
                          <a:latin typeface="Avinir book"/>
                        </a:rPr>
                        <a:t>Repeated phrases – retelling, innovating, inventing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write with adjectives.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37" name="Rounded Rectangle 36"/>
          <p:cNvSpPr/>
          <p:nvPr/>
        </p:nvSpPr>
        <p:spPr>
          <a:xfrm>
            <a:off x="1849610" y="509397"/>
            <a:ext cx="266700" cy="19905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2116310" y="496466"/>
            <a:ext cx="3071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 smtClean="0">
                <a:solidFill>
                  <a:srgbClr val="C00000"/>
                </a:solidFill>
                <a:latin typeface="Avinir book"/>
              </a:rPr>
              <a:t>= KS1 Non-negotiable spelling and grammar coverage.</a:t>
            </a:r>
            <a:endParaRPr lang="en-GB" sz="1000" b="1" dirty="0">
              <a:solidFill>
                <a:srgbClr val="C00000"/>
              </a:solidFill>
              <a:latin typeface="Avinir book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7380" y="1"/>
            <a:ext cx="1678174" cy="1043859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latin typeface="Avinir book"/>
              </a:rPr>
              <a:t>FICTION</a:t>
            </a:r>
          </a:p>
          <a:p>
            <a:pPr algn="ctr"/>
            <a:r>
              <a:rPr lang="en-GB" sz="700" b="1" dirty="0" smtClean="0">
                <a:latin typeface="Avinir book"/>
              </a:rPr>
              <a:t>Story types: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smtClean="0">
                <a:latin typeface="Avinir book"/>
              </a:rPr>
              <a:t>Quest / journey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smtClean="0">
                <a:latin typeface="Avinir book"/>
              </a:rPr>
              <a:t>Wishing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vinir book"/>
              </a:rPr>
              <a:t>W</a:t>
            </a:r>
            <a:r>
              <a:rPr lang="en-GB" sz="700" dirty="0" smtClean="0">
                <a:latin typeface="Avinir book"/>
              </a:rPr>
              <a:t>arning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vinir book"/>
              </a:rPr>
              <a:t>R</a:t>
            </a:r>
            <a:r>
              <a:rPr lang="en-GB" sz="700" dirty="0" smtClean="0">
                <a:latin typeface="Avinir book"/>
              </a:rPr>
              <a:t>ecount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vinir book"/>
              </a:rPr>
              <a:t>P</a:t>
            </a:r>
            <a:r>
              <a:rPr lang="en-GB" sz="700" dirty="0" smtClean="0">
                <a:latin typeface="Avinir book"/>
              </a:rPr>
              <a:t>roblem resolution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vinir book"/>
              </a:rPr>
              <a:t>L</a:t>
            </a:r>
            <a:r>
              <a:rPr lang="en-GB" sz="700" dirty="0" smtClean="0">
                <a:latin typeface="Avinir book"/>
              </a:rPr>
              <a:t>ost and found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>
                <a:latin typeface="Avinir book"/>
              </a:rPr>
              <a:t>B</a:t>
            </a:r>
            <a:r>
              <a:rPr lang="en-GB" sz="700" dirty="0" smtClean="0">
                <a:latin typeface="Avinir book"/>
              </a:rPr>
              <a:t>eat the monster</a:t>
            </a:r>
            <a:endParaRPr lang="en-GB" sz="700" dirty="0">
              <a:latin typeface="Avinir book"/>
            </a:endParaRPr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775944"/>
              </p:ext>
            </p:extLst>
          </p:nvPr>
        </p:nvGraphicFramePr>
        <p:xfrm>
          <a:off x="-17099" y="9156650"/>
          <a:ext cx="6875099" cy="326956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756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994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73769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Year 3 Key writing performance</a:t>
                      </a:r>
                      <a:r>
                        <a:rPr lang="en-GB" sz="800" baseline="0" dirty="0" smtClean="0">
                          <a:latin typeface="Avinir book"/>
                        </a:rPr>
                        <a:t> indicators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SPaG 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2315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write from memory simple sentences, dictated by the teacher, that include words and punctuation taught so far.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Problem / Resolution story: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Paragraphs</a:t>
                      </a: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Similes</a:t>
                      </a:r>
                    </a:p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Adjectives/verbs/intro to inverted commas</a:t>
                      </a: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8047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organising paragraphs around a theme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Quest / Journey story: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Adjectives, paragraphs, 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Prepositions, Inverted commas, Adverbs, Determiners, apostrophe  possession</a:t>
                      </a:r>
                      <a:endParaRPr lang="en-GB" sz="800" dirty="0" smtClean="0">
                        <a:latin typeface="Avinir book"/>
                      </a:endParaRPr>
                    </a:p>
                    <a:p>
                      <a:pPr marL="71755" marR="71755" algn="l"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2315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in narratives, creating settings, characters and plot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Wishing story</a:t>
                      </a:r>
                      <a:r>
                        <a:rPr lang="en-GB" sz="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en-GB" sz="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Inverted commas, </a:t>
                      </a:r>
                    </a:p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 conjunctions, Determiners, punctuation marks</a:t>
                      </a:r>
                    </a:p>
                    <a:p>
                      <a:pPr algn="l"/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82650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in non-narrative material, using simple organisational devices [for example, headings and </a:t>
                      </a:r>
                    </a:p>
                    <a:p>
                      <a:r>
                        <a:rPr lang="en-GB" sz="800" dirty="0" smtClean="0">
                          <a:latin typeface="Avinir book"/>
                        </a:rPr>
                        <a:t>sub-headings</a:t>
                      </a:r>
                    </a:p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Beat</a:t>
                      </a:r>
                      <a:r>
                        <a:rPr lang="en-GB" sz="800" b="1" baseline="0" dirty="0" smtClean="0">
                          <a:solidFill>
                            <a:schemeClr val="tx1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Monster story</a:t>
                      </a:r>
                      <a:r>
                        <a:rPr lang="en-GB" sz="800" baseline="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Speech marks, present perfect, time connectives, Fronted adverbials </a:t>
                      </a:r>
                      <a:endParaRPr lang="en-GB" sz="800" dirty="0" smtClean="0">
                        <a:latin typeface="Avinir book"/>
                      </a:endParaRPr>
                    </a:p>
                    <a:p>
                      <a:pPr marL="71755" marR="71755" algn="l">
                        <a:spcAft>
                          <a:spcPts val="0"/>
                        </a:spcAft>
                      </a:pPr>
                      <a:endParaRPr lang="en-GB" sz="800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97890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proof-read for spelling and punctuation errors – including full stops, apostrophes, commas,  question marks, exclamation marks and speech marks where needed.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Warning story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Exclamations,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Varying sentence length –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subordinate clauses, commas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Personification</a:t>
                      </a:r>
                      <a:endParaRPr lang="en-GB" sz="800" dirty="0" smtClean="0">
                        <a:latin typeface="Avinir book"/>
                      </a:endParaRPr>
                    </a:p>
                    <a:p>
                      <a:pPr marL="71755" marR="71755" algn="l">
                        <a:spcAft>
                          <a:spcPts val="0"/>
                        </a:spcAft>
                      </a:pPr>
                      <a:endParaRPr lang="en-GB" sz="8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72315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extending the range of sentences with more than one clause by using a wider range of conjunctions, including when, if, because, although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u="sng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Chased / Lost / Found story:</a:t>
                      </a:r>
                      <a:r>
                        <a:rPr lang="en-GB" sz="800" b="1" u="sng" baseline="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Present perfect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2315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using the present perfect form of verbs in contrast to the past tense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 smtClean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98047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using conjunctions, adverbs and prepositions to express time and cause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1849610" y="892599"/>
            <a:ext cx="289367" cy="1895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116309" y="875321"/>
            <a:ext cx="28589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Avinir book"/>
              </a:rPr>
              <a:t>= KS2 Non-negotiable SPaG coverage</a:t>
            </a:r>
            <a:endParaRPr lang="en-GB" sz="1000" dirty="0">
              <a:solidFill>
                <a:schemeClr val="accent1">
                  <a:lumMod val="75000"/>
                </a:schemeClr>
              </a:solidFill>
              <a:latin typeface="Avinir book"/>
            </a:endParaRPr>
          </a:p>
        </p:txBody>
      </p:sp>
    </p:spTree>
    <p:extLst>
      <p:ext uri="{BB962C8B-B14F-4D97-AF65-F5344CB8AC3E}">
        <p14:creationId xmlns:p14="http://schemas.microsoft.com/office/powerpoint/2010/main" val="121189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>
            <a:off x="-15239" y="-25679"/>
            <a:ext cx="6922957" cy="10237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7859" y="-19298"/>
            <a:ext cx="829103" cy="922591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873723"/>
              </p:ext>
            </p:extLst>
          </p:nvPr>
        </p:nvGraphicFramePr>
        <p:xfrm>
          <a:off x="0" y="1004434"/>
          <a:ext cx="6858000" cy="2917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1456">
                <a:tc>
                  <a:txBody>
                    <a:bodyPr/>
                    <a:lstStyle/>
                    <a:p>
                      <a:pPr algn="ctr"/>
                      <a:r>
                        <a:rPr lang="en-GB" sz="800" b="0" dirty="0" smtClean="0">
                          <a:latin typeface="Avinir book"/>
                        </a:rPr>
                        <a:t>Year</a:t>
                      </a:r>
                      <a:r>
                        <a:rPr lang="en-GB" sz="800" b="0" baseline="0" dirty="0" smtClean="0">
                          <a:latin typeface="Avinir book"/>
                        </a:rPr>
                        <a:t> 4 </a:t>
                      </a:r>
                      <a:r>
                        <a:rPr lang="en-GB" sz="800" b="0" dirty="0" smtClean="0">
                          <a:latin typeface="Avinir book"/>
                        </a:rPr>
                        <a:t>Key writing performance indicators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SPaG 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Organising paragraphs around a theme.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Journey story: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Conjunctions,</a:t>
                      </a:r>
                      <a:r>
                        <a:rPr lang="en-GB" sz="800" baseline="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xpanded noun phrases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noun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/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pronouns – appropriate choice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Creating settings, characters and plot in narratives with consideration of audience and purpose.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Wishing Story: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Preposition phrases</a:t>
                      </a:r>
                    </a:p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Noun phrases</a:t>
                      </a:r>
                    </a:p>
                    <a:p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Description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Adverbial phrase /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Proof-read for spelling and punctuation errors (commas after fronted adverbials, possessive apostrophes and inverted commas).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Problem Resolution story: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Fronted adverbials</a:t>
                      </a:r>
                    </a:p>
                    <a:p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Senses/description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fronted adverbials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Choosing nouns or pronouns appropriately for clarity and cohesion.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Warning story: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Warnings &amp; consequences</a:t>
                      </a:r>
                    </a:p>
                    <a:p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Description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noun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/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pronouns – appropriate choice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Using fronted adverbials.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Beat the monster</a:t>
                      </a:r>
                      <a:r>
                        <a:rPr lang="en-GB" sz="800" b="1" baseline="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story: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Character descriptions</a:t>
                      </a:r>
                    </a:p>
                    <a:p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Possessive apostrophes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b="0" i="1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Use inverted comas and other punctuation to indicate direct speech i.e. The conducted shouted, “Sit down!”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Lost and found story: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Speech</a:t>
                      </a:r>
                      <a:r>
                        <a:rPr lang="en-GB" sz="800" baseline="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s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ubordinate clauses (including drop-in)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plurals, possessive ‘s’, apostrophes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b="0" i="1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Use standard English forms for verb inflections, instead of local spoken forms i.e. we were rather than we was.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450148"/>
              </p:ext>
            </p:extLst>
          </p:nvPr>
        </p:nvGraphicFramePr>
        <p:xfrm>
          <a:off x="-15240" y="4027570"/>
          <a:ext cx="6873240" cy="349714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36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366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87538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Year 5 Key writing performance indicators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4400">
                <a:tc>
                  <a:txBody>
                    <a:bodyPr/>
                    <a:lstStyle/>
                    <a:p>
                      <a:r>
                        <a:rPr lang="en-GB" sz="800" b="0" dirty="0" smtClean="0">
                          <a:latin typeface="Avinir book"/>
                        </a:rPr>
                        <a:t>Plan my writing by identify the audience and purpose of the writing and using similar writing models for my own work.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Problem / Resolution story: </a:t>
                      </a:r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Cohesion, short and long sentences, adverbials /adjectives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7538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Describe settings, characters and atmosphere, and include speech that helps picture the character and their personality or mood.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Quest / Journey story</a:t>
                      </a:r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: Speech, parenthesis, descriptive language, cohesion</a:t>
                      </a:r>
                    </a:p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Commas: lists, sub clauses etc.- ify / modal verbs relative clauses / relative pronouns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9790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Use cohesive devices such as then, after that, this and firstly to build connections in a paragraph.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Warning story: </a:t>
                      </a:r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Speech, verb forms, descriptive language, cohesion</a:t>
                      </a:r>
                    </a:p>
                    <a:p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7538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Correctly set out work using heading, bullet points and underlining.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Wishing story: </a:t>
                      </a:r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Speech, verb forms, descriptive language, cohesion</a:t>
                      </a:r>
                    </a:p>
                    <a:p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15179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Proof read work for punctuation errors including brackets, commas and hyphens.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15179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Change nouns or adjectives into verbs by adding suffixes, such as –ate and –ify.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15179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Indicate degrees of possibility using adverbs, such as perhaps, surely or might.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15179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Use commas to make my writing clearer to the reader.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46" name="Rounded Rectangle 45"/>
          <p:cNvSpPr/>
          <p:nvPr/>
        </p:nvSpPr>
        <p:spPr>
          <a:xfrm>
            <a:off x="102278" y="-108"/>
            <a:ext cx="1101489" cy="922591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latin typeface="Avinir book"/>
              </a:rPr>
              <a:t>FICTION</a:t>
            </a:r>
          </a:p>
          <a:p>
            <a:pPr algn="ctr"/>
            <a:r>
              <a:rPr lang="en-GB" sz="1200" b="1" u="sng" dirty="0" smtClean="0">
                <a:latin typeface="Avinir book"/>
              </a:rPr>
              <a:t>Continued</a:t>
            </a:r>
          </a:p>
        </p:txBody>
      </p:sp>
      <p:sp>
        <p:nvSpPr>
          <p:cNvPr id="6" name="Rectangle 5"/>
          <p:cNvSpPr/>
          <p:nvPr/>
        </p:nvSpPr>
        <p:spPr>
          <a:xfrm>
            <a:off x="1785512" y="419781"/>
            <a:ext cx="289367" cy="1895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074879" y="363076"/>
            <a:ext cx="28589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Avinir book"/>
              </a:rPr>
              <a:t>= KS2 Non-negotiable SPaG coverage</a:t>
            </a:r>
            <a:endParaRPr lang="en-GB" sz="1000" dirty="0">
              <a:solidFill>
                <a:schemeClr val="accent1">
                  <a:lumMod val="75000"/>
                </a:schemeClr>
              </a:solidFill>
              <a:latin typeface="Avinir book"/>
            </a:endParaRPr>
          </a:p>
        </p:txBody>
      </p:sp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971470"/>
              </p:ext>
            </p:extLst>
          </p:nvPr>
        </p:nvGraphicFramePr>
        <p:xfrm>
          <a:off x="-15240" y="7402797"/>
          <a:ext cx="6873240" cy="33375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36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366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Year</a:t>
                      </a:r>
                      <a:r>
                        <a:rPr lang="en-GB" sz="800" baseline="0" dirty="0" smtClean="0">
                          <a:latin typeface="Avinir book"/>
                        </a:rPr>
                        <a:t> six expected standard writing statements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SPaG 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creating atmosphere, and integrating dialogue to convey character and advance the action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u="sng" dirty="0" smtClean="0">
                          <a:latin typeface="Avinir book"/>
                        </a:rPr>
                        <a:t>Using mostly correctly: </a:t>
                      </a:r>
                    </a:p>
                    <a:p>
                      <a:endParaRPr lang="en-GB" sz="800" b="1" u="sng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Selecting vocabulary and grammatical structures that reflect the level of formality required mostly correctly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Inverted commas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range of cohesive devices, including adverbials, within and across sentences and paragraphs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Commas for clarity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passive and modal verbs mostly appropriately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Punctuation for parenthesis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wide range of clause structures, sometimes varying their position within the sentence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Making some correct use of: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Semi-colons</a:t>
                      </a: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adverbs, preposition phrases and expanded noun phrases effectively to add detail, qualification and precision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Dashes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Spelling most words correctly (years 5 and 6)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Colons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Maintaining legibility, fluency and speed in handwriting through choosing whether or not to join specific letters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Hyphens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75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2107</TotalTime>
  <Words>1221</Words>
  <Application>Microsoft Office PowerPoint</Application>
  <PresentationFormat>Widescreen</PresentationFormat>
  <Paragraphs>134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Avinir</vt:lpstr>
      <vt:lpstr>Avinir book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Alan Calloway</dc:creator>
  <cp:lastModifiedBy>Ellie Balmforth</cp:lastModifiedBy>
  <cp:revision>42</cp:revision>
  <cp:lastPrinted>2021-09-09T11:09:26Z</cp:lastPrinted>
  <dcterms:created xsi:type="dcterms:W3CDTF">2021-05-25T09:51:59Z</dcterms:created>
  <dcterms:modified xsi:type="dcterms:W3CDTF">2024-01-31T15:24:25Z</dcterms:modified>
</cp:coreProperties>
</file>