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75" r:id="rId2"/>
    <p:sldId id="276" r:id="rId3"/>
    <p:sldId id="279" r:id="rId4"/>
    <p:sldId id="278" r:id="rId5"/>
    <p:sldId id="284" r:id="rId6"/>
    <p:sldId id="267" r:id="rId7"/>
    <p:sldId id="261" r:id="rId8"/>
    <p:sldId id="260" r:id="rId9"/>
    <p:sldId id="286" r:id="rId10"/>
    <p:sldId id="287" r:id="rId11"/>
    <p:sldId id="288" r:id="rId12"/>
    <p:sldId id="289" r:id="rId13"/>
    <p:sldId id="290" r:id="rId14"/>
    <p:sldId id="277" r:id="rId15"/>
    <p:sldId id="266" r:id="rId16"/>
    <p:sldId id="282" r:id="rId17"/>
    <p:sldId id="285"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99"/>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99" autoAdjust="0"/>
    <p:restoredTop sz="94660"/>
  </p:normalViewPr>
  <p:slideViewPr>
    <p:cSldViewPr>
      <p:cViewPr varScale="1">
        <p:scale>
          <a:sx n="83" d="100"/>
          <a:sy n="83" d="100"/>
        </p:scale>
        <p:origin x="979" y="4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ADB0B6-747C-4F22-A4EC-26AC004FA2D8}" type="datetimeFigureOut">
              <a:rPr lang="en-GB" smtClean="0"/>
              <a:t>15/10/2025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1DD112-859F-4B6A-AF10-C03780F46269}" type="slidenum">
              <a:rPr lang="en-GB" smtClean="0"/>
              <a:t>‹#›</a:t>
            </a:fld>
            <a:endParaRPr lang="en-GB"/>
          </a:p>
        </p:txBody>
      </p:sp>
    </p:spTree>
    <p:extLst>
      <p:ext uri="{BB962C8B-B14F-4D97-AF65-F5344CB8AC3E}">
        <p14:creationId xmlns:p14="http://schemas.microsoft.com/office/powerpoint/2010/main" val="274059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85820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75569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1894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02307D2-0CED-4E10-9832-11AE92F75669}"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276043-AFC5-4985-B0CF-26BDFB000A91}" type="slidenum">
              <a:rPr lang="en-GB" smtClean="0"/>
              <a:t>‹#›</a:t>
            </a:fld>
            <a:endParaRPr lang="en-GB"/>
          </a:p>
        </p:txBody>
      </p:sp>
    </p:spTree>
    <p:extLst>
      <p:ext uri="{BB962C8B-B14F-4D97-AF65-F5344CB8AC3E}">
        <p14:creationId xmlns:p14="http://schemas.microsoft.com/office/powerpoint/2010/main" val="299496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2307D2-0CED-4E10-9832-11AE92F75669}"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276043-AFC5-4985-B0CF-26BDFB000A91}" type="slidenum">
              <a:rPr lang="en-GB" smtClean="0"/>
              <a:t>‹#›</a:t>
            </a:fld>
            <a:endParaRPr lang="en-GB"/>
          </a:p>
        </p:txBody>
      </p:sp>
    </p:spTree>
    <p:extLst>
      <p:ext uri="{BB962C8B-B14F-4D97-AF65-F5344CB8AC3E}">
        <p14:creationId xmlns:p14="http://schemas.microsoft.com/office/powerpoint/2010/main" val="36500520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02307D2-0CED-4E10-9832-11AE92F75669}"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276043-AFC5-4985-B0CF-26BDFB000A91}" type="slidenum">
              <a:rPr lang="en-GB" smtClean="0"/>
              <a:t>‹#›</a:t>
            </a:fld>
            <a:endParaRPr lang="en-GB"/>
          </a:p>
        </p:txBody>
      </p:sp>
    </p:spTree>
    <p:extLst>
      <p:ext uri="{BB962C8B-B14F-4D97-AF65-F5344CB8AC3E}">
        <p14:creationId xmlns:p14="http://schemas.microsoft.com/office/powerpoint/2010/main" val="1281028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02307D2-0CED-4E10-9832-11AE92F75669}" type="datetimeFigureOut">
              <a:rPr lang="en-GB" smtClean="0"/>
              <a:t>15/10/2025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276043-AFC5-4985-B0CF-26BDFB000A91}" type="slidenum">
              <a:rPr lang="en-GB" smtClean="0"/>
              <a:t>‹#›</a:t>
            </a:fld>
            <a:endParaRPr lang="en-GB"/>
          </a:p>
        </p:txBody>
      </p:sp>
    </p:spTree>
    <p:extLst>
      <p:ext uri="{BB962C8B-B14F-4D97-AF65-F5344CB8AC3E}">
        <p14:creationId xmlns:p14="http://schemas.microsoft.com/office/powerpoint/2010/main" val="1353252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02307D2-0CED-4E10-9832-11AE92F75669}" type="datetimeFigureOut">
              <a:rPr lang="en-GB" smtClean="0"/>
              <a:t>15/10/2025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A276043-AFC5-4985-B0CF-26BDFB000A91}" type="slidenum">
              <a:rPr lang="en-GB" smtClean="0"/>
              <a:t>‹#›</a:t>
            </a:fld>
            <a:endParaRPr lang="en-GB"/>
          </a:p>
        </p:txBody>
      </p:sp>
    </p:spTree>
    <p:extLst>
      <p:ext uri="{BB962C8B-B14F-4D97-AF65-F5344CB8AC3E}">
        <p14:creationId xmlns:p14="http://schemas.microsoft.com/office/powerpoint/2010/main" val="177125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02307D2-0CED-4E10-9832-11AE92F75669}" type="datetimeFigureOut">
              <a:rPr lang="en-GB" smtClean="0"/>
              <a:t>15/10/2025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A276043-AFC5-4985-B0CF-26BDFB000A91}" type="slidenum">
              <a:rPr lang="en-GB" smtClean="0"/>
              <a:t>‹#›</a:t>
            </a:fld>
            <a:endParaRPr lang="en-GB"/>
          </a:p>
        </p:txBody>
      </p:sp>
    </p:spTree>
    <p:extLst>
      <p:ext uri="{BB962C8B-B14F-4D97-AF65-F5344CB8AC3E}">
        <p14:creationId xmlns:p14="http://schemas.microsoft.com/office/powerpoint/2010/main" val="1151507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2307D2-0CED-4E10-9832-11AE92F75669}" type="datetimeFigureOut">
              <a:rPr lang="en-GB" smtClean="0"/>
              <a:t>15/10/2025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A276043-AFC5-4985-B0CF-26BDFB000A91}" type="slidenum">
              <a:rPr lang="en-GB" smtClean="0"/>
              <a:t>‹#›</a:t>
            </a:fld>
            <a:endParaRPr lang="en-GB"/>
          </a:p>
        </p:txBody>
      </p:sp>
    </p:spTree>
    <p:extLst>
      <p:ext uri="{BB962C8B-B14F-4D97-AF65-F5344CB8AC3E}">
        <p14:creationId xmlns:p14="http://schemas.microsoft.com/office/powerpoint/2010/main" val="3358777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2307D2-0CED-4E10-9832-11AE92F75669}" type="datetimeFigureOut">
              <a:rPr lang="en-GB" smtClean="0"/>
              <a:t>15/10/2025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276043-AFC5-4985-B0CF-26BDFB000A91}" type="slidenum">
              <a:rPr lang="en-GB" smtClean="0"/>
              <a:t>‹#›</a:t>
            </a:fld>
            <a:endParaRPr lang="en-GB"/>
          </a:p>
        </p:txBody>
      </p:sp>
    </p:spTree>
    <p:extLst>
      <p:ext uri="{BB962C8B-B14F-4D97-AF65-F5344CB8AC3E}">
        <p14:creationId xmlns:p14="http://schemas.microsoft.com/office/powerpoint/2010/main" val="2926813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2307D2-0CED-4E10-9832-11AE92F75669}" type="datetimeFigureOut">
              <a:rPr lang="en-GB" smtClean="0"/>
              <a:t>15/10/2025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A276043-AFC5-4985-B0CF-26BDFB000A91}" type="slidenum">
              <a:rPr lang="en-GB" smtClean="0"/>
              <a:t>‹#›</a:t>
            </a:fld>
            <a:endParaRPr lang="en-GB"/>
          </a:p>
        </p:txBody>
      </p:sp>
    </p:spTree>
    <p:extLst>
      <p:ext uri="{BB962C8B-B14F-4D97-AF65-F5344CB8AC3E}">
        <p14:creationId xmlns:p14="http://schemas.microsoft.com/office/powerpoint/2010/main" val="2248096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2307D2-0CED-4E10-9832-11AE92F75669}"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276043-AFC5-4985-B0CF-26BDFB000A91}" type="slidenum">
              <a:rPr lang="en-GB" smtClean="0"/>
              <a:t>‹#›</a:t>
            </a:fld>
            <a:endParaRPr lang="en-GB"/>
          </a:p>
        </p:txBody>
      </p:sp>
    </p:spTree>
    <p:extLst>
      <p:ext uri="{BB962C8B-B14F-4D97-AF65-F5344CB8AC3E}">
        <p14:creationId xmlns:p14="http://schemas.microsoft.com/office/powerpoint/2010/main" val="1838158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2307D2-0CED-4E10-9832-11AE92F75669}" type="datetimeFigureOut">
              <a:rPr lang="en-GB" smtClean="0"/>
              <a:t>15/10/2025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A276043-AFC5-4985-B0CF-26BDFB000A91}" type="slidenum">
              <a:rPr lang="en-GB" smtClean="0"/>
              <a:t>‹#›</a:t>
            </a:fld>
            <a:endParaRPr lang="en-GB"/>
          </a:p>
        </p:txBody>
      </p:sp>
    </p:spTree>
    <p:extLst>
      <p:ext uri="{BB962C8B-B14F-4D97-AF65-F5344CB8AC3E}">
        <p14:creationId xmlns:p14="http://schemas.microsoft.com/office/powerpoint/2010/main" val="465014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100000">
              <a:srgbClr val="E6E6E6"/>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2307D2-0CED-4E10-9832-11AE92F75669}" type="datetimeFigureOut">
              <a:rPr lang="en-GB" smtClean="0"/>
              <a:t>15/10/2025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276043-AFC5-4985-B0CF-26BDFB000A91}" type="slidenum">
              <a:rPr lang="en-GB" smtClean="0"/>
              <a:t>‹#›</a:t>
            </a:fld>
            <a:endParaRPr lang="en-GB"/>
          </a:p>
        </p:txBody>
      </p:sp>
    </p:spTree>
    <p:extLst>
      <p:ext uri="{BB962C8B-B14F-4D97-AF65-F5344CB8AC3E}">
        <p14:creationId xmlns:p14="http://schemas.microsoft.com/office/powerpoint/2010/main" val="17205627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4.png"/><Relationship Id="rId1" Type="http://schemas.openxmlformats.org/officeDocument/2006/relationships/slideLayout" Target="../slideLayouts/slideLayout2.xml"/><Relationship Id="rId5" Type="http://schemas.microsoft.com/office/2007/relationships/hdphoto" Target="../media/hdphoto4.wdp"/><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0"/>
            <a:ext cx="9144000" cy="1447799"/>
          </a:xfrm>
        </p:spPr>
        <p:txBody>
          <a:bodyPr>
            <a:normAutofit fontScale="90000"/>
          </a:bodyPr>
          <a:lstStyle/>
          <a:p>
            <a:pPr eaLnBrk="1" hangingPunct="1"/>
            <a:r>
              <a:rPr lang="en-GB" altLang="en-US" sz="5400" b="1" dirty="0" smtClean="0">
                <a:solidFill>
                  <a:srgbClr val="008000"/>
                </a:solidFill>
                <a:latin typeface="Avenir LT Std 35 Light" panose="020B0402020203020204" pitchFamily="34" charset="0"/>
              </a:rPr>
              <a:t>Learning in the Early Years</a:t>
            </a:r>
            <a:br>
              <a:rPr lang="en-GB" altLang="en-US" sz="5400" b="1" dirty="0" smtClean="0">
                <a:solidFill>
                  <a:srgbClr val="008000"/>
                </a:solidFill>
                <a:latin typeface="Avenir LT Std 35 Light" panose="020B0402020203020204" pitchFamily="34" charset="0"/>
              </a:rPr>
            </a:br>
            <a:r>
              <a:rPr lang="en-GB" altLang="en-US" sz="5400" b="1" dirty="0" smtClean="0">
                <a:solidFill>
                  <a:srgbClr val="008000"/>
                </a:solidFill>
                <a:latin typeface="Avenir LT Std 35 Light" panose="020B0402020203020204" pitchFamily="34" charset="0"/>
              </a:rPr>
              <a:t>Nursery</a:t>
            </a:r>
          </a:p>
        </p:txBody>
      </p:sp>
      <p:sp>
        <p:nvSpPr>
          <p:cNvPr id="2051" name="Rectangle 13"/>
          <p:cNvSpPr>
            <a:spLocks noChangeArrowheads="1"/>
          </p:cNvSpPr>
          <p:nvPr/>
        </p:nvSpPr>
        <p:spPr bwMode="auto">
          <a:xfrm>
            <a:off x="3028950" y="2103438"/>
            <a:ext cx="82296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ea typeface="MS PGothic" panose="020B0600070205080204" pitchFamily="34" charset="-128"/>
              </a:defRPr>
            </a:lvl1pPr>
            <a:lvl2pPr marL="742950" indent="-285750">
              <a:spcBef>
                <a:spcPct val="20000"/>
              </a:spcBef>
              <a:buChar char="–"/>
              <a:defRPr sz="2800">
                <a:solidFill>
                  <a:schemeClr val="tx1"/>
                </a:solidFill>
                <a:latin typeface="Times New Roman" panose="02020603050405020304" pitchFamily="18" charset="0"/>
                <a:ea typeface="MS PGothic" panose="020B0600070205080204" pitchFamily="34" charset="-128"/>
              </a:defRPr>
            </a:lvl2pPr>
            <a:lvl3pPr marL="1143000" indent="-228600">
              <a:spcBef>
                <a:spcPct val="20000"/>
              </a:spcBef>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buFontTx/>
              <a:buNone/>
            </a:pPr>
            <a:endParaRPr lang="en-US" altLang="en-US" sz="2400">
              <a:latin typeface="SassoonPrimaryInfant" pitchFamily="2" charset="0"/>
            </a:endParaRPr>
          </a:p>
        </p:txBody>
      </p:sp>
      <p:sp>
        <p:nvSpPr>
          <p:cNvPr id="2053" name="AutoShape 7" descr="Displaying photo 1.JPG"/>
          <p:cNvSpPr>
            <a:spLocks noChangeAspect="1" noChangeArrowheads="1"/>
          </p:cNvSpPr>
          <p:nvPr/>
        </p:nvSpPr>
        <p:spPr bwMode="auto">
          <a:xfrm>
            <a:off x="93663"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ea typeface="MS PGothic" panose="020B0600070205080204" pitchFamily="34" charset="-128"/>
              </a:defRPr>
            </a:lvl1pPr>
            <a:lvl2pPr marL="742950" indent="-285750">
              <a:spcBef>
                <a:spcPct val="20000"/>
              </a:spcBef>
              <a:buChar char="–"/>
              <a:defRPr sz="2800">
                <a:solidFill>
                  <a:schemeClr val="tx1"/>
                </a:solidFill>
                <a:latin typeface="Times New Roman" panose="02020603050405020304" pitchFamily="18" charset="0"/>
                <a:ea typeface="MS PGothic" panose="020B0600070205080204" pitchFamily="34" charset="-128"/>
              </a:defRPr>
            </a:lvl2pPr>
            <a:lvl3pPr marL="1143000" indent="-228600">
              <a:spcBef>
                <a:spcPct val="20000"/>
              </a:spcBef>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buFontTx/>
              <a:buNone/>
            </a:pPr>
            <a:endParaRPr lang="en-US" altLang="en-US" sz="2400">
              <a:latin typeface="SassoonPrimaryInfant" pitchFamily="2" charset="0"/>
            </a:endParaRPr>
          </a:p>
        </p:txBody>
      </p:sp>
      <p:sp>
        <p:nvSpPr>
          <p:cNvPr id="6" name="Subtitle 2"/>
          <p:cNvSpPr>
            <a:spLocks noGrp="1"/>
          </p:cNvSpPr>
          <p:nvPr>
            <p:ph type="subTitle" idx="1"/>
          </p:nvPr>
        </p:nvSpPr>
        <p:spPr>
          <a:xfrm>
            <a:off x="1914381" y="4847708"/>
            <a:ext cx="5616624" cy="2010292"/>
          </a:xfrm>
        </p:spPr>
        <p:txBody>
          <a:bodyPr>
            <a:normAutofit fontScale="92500" lnSpcReduction="20000"/>
          </a:bodyPr>
          <a:lstStyle/>
          <a:p>
            <a:r>
              <a:rPr lang="en-US" sz="2200" dirty="0" smtClean="0">
                <a:solidFill>
                  <a:srgbClr val="FF0000"/>
                </a:solidFill>
                <a:latin typeface="Avenir LT Std 35 Light" panose="020B0402020203020204" pitchFamily="34" charset="0"/>
              </a:rPr>
              <a:t>Ladybirds with: </a:t>
            </a:r>
          </a:p>
          <a:p>
            <a:pPr fontAlgn="t"/>
            <a:r>
              <a:rPr lang="en-US" dirty="0" smtClean="0">
                <a:solidFill>
                  <a:srgbClr val="FF0000"/>
                </a:solidFill>
              </a:rPr>
              <a:t>Teachers</a:t>
            </a:r>
            <a:r>
              <a:rPr lang="en-US" dirty="0">
                <a:solidFill>
                  <a:srgbClr val="FF0000"/>
                </a:solidFill>
              </a:rPr>
              <a:t>: </a:t>
            </a:r>
            <a:r>
              <a:rPr lang="en-US" dirty="0" err="1">
                <a:solidFill>
                  <a:srgbClr val="FF0000"/>
                </a:solidFill>
              </a:rPr>
              <a:t>Mrs</a:t>
            </a:r>
            <a:r>
              <a:rPr lang="en-US" dirty="0">
                <a:solidFill>
                  <a:srgbClr val="FF0000"/>
                </a:solidFill>
              </a:rPr>
              <a:t> </a:t>
            </a:r>
            <a:r>
              <a:rPr lang="en-US" dirty="0" err="1">
                <a:solidFill>
                  <a:srgbClr val="FF0000"/>
                </a:solidFill>
              </a:rPr>
              <a:t>Galliford</a:t>
            </a:r>
            <a:r>
              <a:rPr lang="en-US" dirty="0">
                <a:solidFill>
                  <a:srgbClr val="FF0000"/>
                </a:solidFill>
              </a:rPr>
              <a:t> &amp; </a:t>
            </a:r>
            <a:r>
              <a:rPr lang="en-US" dirty="0" err="1" smtClean="0">
                <a:solidFill>
                  <a:srgbClr val="FF0000"/>
                </a:solidFill>
              </a:rPr>
              <a:t>Mrs</a:t>
            </a:r>
            <a:r>
              <a:rPr lang="en-US" dirty="0" smtClean="0">
                <a:solidFill>
                  <a:srgbClr val="FF0000"/>
                </a:solidFill>
              </a:rPr>
              <a:t> Lewis. </a:t>
            </a:r>
            <a:r>
              <a:rPr lang="en-US" dirty="0">
                <a:solidFill>
                  <a:srgbClr val="FF0000"/>
                </a:solidFill>
              </a:rPr>
              <a:t>TA's</a:t>
            </a:r>
            <a:r>
              <a:rPr lang="en-US" dirty="0" smtClean="0">
                <a:solidFill>
                  <a:srgbClr val="FF0000"/>
                </a:solidFill>
              </a:rPr>
              <a:t>: </a:t>
            </a:r>
            <a:r>
              <a:rPr lang="en-US" dirty="0" err="1" smtClean="0">
                <a:solidFill>
                  <a:srgbClr val="FF0000"/>
                </a:solidFill>
              </a:rPr>
              <a:t>Mrs</a:t>
            </a:r>
            <a:r>
              <a:rPr lang="en-US" dirty="0" smtClean="0">
                <a:solidFill>
                  <a:srgbClr val="FF0000"/>
                </a:solidFill>
              </a:rPr>
              <a:t> Burchill, </a:t>
            </a:r>
            <a:r>
              <a:rPr lang="en-US" dirty="0" err="1" smtClean="0">
                <a:solidFill>
                  <a:srgbClr val="FF0000"/>
                </a:solidFill>
              </a:rPr>
              <a:t>Mrs</a:t>
            </a:r>
            <a:r>
              <a:rPr lang="en-US" dirty="0" smtClean="0">
                <a:solidFill>
                  <a:srgbClr val="FF0000"/>
                </a:solidFill>
              </a:rPr>
              <a:t> </a:t>
            </a:r>
            <a:r>
              <a:rPr lang="en-US" dirty="0" err="1" smtClean="0">
                <a:solidFill>
                  <a:srgbClr val="FF0000"/>
                </a:solidFill>
              </a:rPr>
              <a:t>Tunnah</a:t>
            </a:r>
            <a:r>
              <a:rPr lang="en-US" dirty="0" smtClean="0">
                <a:solidFill>
                  <a:srgbClr val="FF0000"/>
                </a:solidFill>
              </a:rPr>
              <a:t>, </a:t>
            </a:r>
            <a:r>
              <a:rPr lang="en-US" dirty="0" err="1" smtClean="0">
                <a:solidFill>
                  <a:srgbClr val="FF0000"/>
                </a:solidFill>
              </a:rPr>
              <a:t>Mrs</a:t>
            </a:r>
            <a:r>
              <a:rPr lang="en-US" dirty="0" smtClean="0">
                <a:solidFill>
                  <a:srgbClr val="FF0000"/>
                </a:solidFill>
              </a:rPr>
              <a:t> Stephens &amp; </a:t>
            </a:r>
            <a:r>
              <a:rPr lang="en-US" dirty="0" err="1" smtClean="0">
                <a:solidFill>
                  <a:srgbClr val="FF0000"/>
                </a:solidFill>
              </a:rPr>
              <a:t>Mrs</a:t>
            </a:r>
            <a:r>
              <a:rPr lang="en-US" dirty="0" smtClean="0">
                <a:solidFill>
                  <a:srgbClr val="FF0000"/>
                </a:solidFill>
              </a:rPr>
              <a:t> </a:t>
            </a:r>
            <a:r>
              <a:rPr lang="en-US" dirty="0" err="1" smtClean="0">
                <a:solidFill>
                  <a:srgbClr val="FF0000"/>
                </a:solidFill>
              </a:rPr>
              <a:t>Puddy</a:t>
            </a:r>
            <a:r>
              <a:rPr lang="en-US" dirty="0" smtClean="0">
                <a:solidFill>
                  <a:srgbClr val="FF0000"/>
                </a:solidFill>
              </a:rPr>
              <a:t>.</a:t>
            </a:r>
            <a:endParaRPr lang="en-US" dirty="0">
              <a:solidFill>
                <a:srgbClr val="FF0000"/>
              </a:solidFill>
            </a:endParaRPr>
          </a:p>
          <a:p>
            <a:endParaRPr lang="en-GB" sz="2800" dirty="0"/>
          </a:p>
        </p:txBody>
      </p:sp>
      <p:pic>
        <p:nvPicPr>
          <p:cNvPr id="8" name="Picture 13" descr="Home - West Town Lane Academ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8463" y="2241710"/>
            <a:ext cx="1712207" cy="181208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3" descr="Home - West Town Lane Academ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43750" y="2103438"/>
            <a:ext cx="1712207" cy="181208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artoon Ladybird Drawing Clip Art PNG"/>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rot="2088361">
            <a:off x="3028951" y="1654770"/>
            <a:ext cx="3271242" cy="3099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37109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0"/>
            <a:ext cx="9144000" cy="1447799"/>
          </a:xfrm>
        </p:spPr>
        <p:txBody>
          <a:bodyPr/>
          <a:lstStyle/>
          <a:p>
            <a:pPr eaLnBrk="1" hangingPunct="1"/>
            <a:r>
              <a:rPr lang="en-GB" altLang="en-US" sz="5400" b="1" dirty="0" smtClean="0">
                <a:solidFill>
                  <a:srgbClr val="008000"/>
                </a:solidFill>
                <a:latin typeface="Avenir LT Std 35 Light" panose="020B0402020203020204" pitchFamily="34" charset="0"/>
              </a:rPr>
              <a:t>Day to Day Routine</a:t>
            </a:r>
          </a:p>
        </p:txBody>
      </p:sp>
      <p:sp>
        <p:nvSpPr>
          <p:cNvPr id="2051" name="Rectangle 13"/>
          <p:cNvSpPr>
            <a:spLocks noChangeArrowheads="1"/>
          </p:cNvSpPr>
          <p:nvPr/>
        </p:nvSpPr>
        <p:spPr bwMode="auto">
          <a:xfrm>
            <a:off x="3028950" y="2103438"/>
            <a:ext cx="82296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ea typeface="MS PGothic" panose="020B0600070205080204" pitchFamily="34" charset="-128"/>
              </a:defRPr>
            </a:lvl1pPr>
            <a:lvl2pPr marL="742950" indent="-285750">
              <a:spcBef>
                <a:spcPct val="20000"/>
              </a:spcBef>
              <a:buChar char="–"/>
              <a:defRPr sz="2800">
                <a:solidFill>
                  <a:schemeClr val="tx1"/>
                </a:solidFill>
                <a:latin typeface="Times New Roman" panose="02020603050405020304" pitchFamily="18" charset="0"/>
                <a:ea typeface="MS PGothic" panose="020B0600070205080204" pitchFamily="34" charset="-128"/>
              </a:defRPr>
            </a:lvl2pPr>
            <a:lvl3pPr marL="1143000" indent="-228600">
              <a:spcBef>
                <a:spcPct val="20000"/>
              </a:spcBef>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buFontTx/>
              <a:buNone/>
            </a:pPr>
            <a:endParaRPr lang="en-US" altLang="en-US" sz="2400">
              <a:latin typeface="SassoonPrimaryInfant" pitchFamily="2" charset="0"/>
            </a:endParaRPr>
          </a:p>
        </p:txBody>
      </p:sp>
      <p:sp>
        <p:nvSpPr>
          <p:cNvPr id="2053" name="AutoShape 7" descr="Displaying photo 1.JPG"/>
          <p:cNvSpPr>
            <a:spLocks noChangeAspect="1" noChangeArrowheads="1"/>
          </p:cNvSpPr>
          <p:nvPr/>
        </p:nvSpPr>
        <p:spPr bwMode="auto">
          <a:xfrm>
            <a:off x="93663"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New Roman" panose="02020603050405020304" pitchFamily="18" charset="0"/>
                <a:ea typeface="MS PGothic" panose="020B0600070205080204" pitchFamily="34" charset="-128"/>
              </a:defRPr>
            </a:lvl1pPr>
            <a:lvl2pPr marL="742950" indent="-285750">
              <a:spcBef>
                <a:spcPct val="20000"/>
              </a:spcBef>
              <a:buChar char="–"/>
              <a:defRPr sz="2800">
                <a:solidFill>
                  <a:schemeClr val="tx1"/>
                </a:solidFill>
                <a:latin typeface="Times New Roman" panose="02020603050405020304" pitchFamily="18" charset="0"/>
                <a:ea typeface="MS PGothic" panose="020B0600070205080204" pitchFamily="34" charset="-128"/>
              </a:defRPr>
            </a:lvl2pPr>
            <a:lvl3pPr marL="1143000" indent="-228600">
              <a:spcBef>
                <a:spcPct val="20000"/>
              </a:spcBef>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buFontTx/>
              <a:buNone/>
            </a:pPr>
            <a:endParaRPr lang="en-US" altLang="en-US" sz="2400">
              <a:latin typeface="SassoonPrimaryInfant" pitchFamily="2" charset="0"/>
            </a:endParaRPr>
          </a:p>
        </p:txBody>
      </p:sp>
      <p:sp>
        <p:nvSpPr>
          <p:cNvPr id="17" name="Rectangle 6"/>
          <p:cNvSpPr>
            <a:spLocks noChangeArrowheads="1"/>
          </p:cNvSpPr>
          <p:nvPr/>
        </p:nvSpPr>
        <p:spPr bwMode="auto">
          <a:xfrm>
            <a:off x="-31513" y="1052736"/>
            <a:ext cx="914400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sz="2400">
                <a:solidFill>
                  <a:schemeClr val="tx1"/>
                </a:solidFill>
                <a:latin typeface="SassoonPrimaryInfant" pitchFamily="2" charset="0"/>
                <a:ea typeface="MS PGothic" panose="020B0600070205080204" pitchFamily="34" charset="-128"/>
              </a:defRPr>
            </a:lvl1pPr>
            <a:lvl2pPr marL="742950" indent="-285750">
              <a:defRPr sz="2400">
                <a:solidFill>
                  <a:schemeClr val="tx1"/>
                </a:solidFill>
                <a:latin typeface="SassoonPrimaryInfant" pitchFamily="2" charset="0"/>
                <a:ea typeface="MS PGothic" panose="020B0600070205080204" pitchFamily="34" charset="-128"/>
              </a:defRPr>
            </a:lvl2pPr>
            <a:lvl3pPr marL="1143000" indent="-228600">
              <a:defRPr sz="2400">
                <a:solidFill>
                  <a:schemeClr val="tx1"/>
                </a:solidFill>
                <a:latin typeface="SassoonPrimaryInfant" pitchFamily="2" charset="0"/>
                <a:ea typeface="MS PGothic" panose="020B0600070205080204" pitchFamily="34" charset="-128"/>
              </a:defRPr>
            </a:lvl3pPr>
            <a:lvl4pPr marL="1600200" indent="-228600">
              <a:defRPr sz="2400">
                <a:solidFill>
                  <a:schemeClr val="tx1"/>
                </a:solidFill>
                <a:latin typeface="SassoonPrimaryInfant" pitchFamily="2" charset="0"/>
                <a:ea typeface="MS PGothic" panose="020B0600070205080204" pitchFamily="34" charset="-128"/>
              </a:defRPr>
            </a:lvl4pPr>
            <a:lvl5pPr marL="2057400" indent="-228600">
              <a:defRPr sz="2400">
                <a:solidFill>
                  <a:schemeClr val="tx1"/>
                </a:solidFill>
                <a:latin typeface="SassoonPrimaryInfant" pitchFamily="2"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SassoonPrimaryInfant" pitchFamily="2"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SassoonPrimaryInfant" pitchFamily="2"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SassoonPrimaryInfant" pitchFamily="2"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SassoonPrimaryInfant" pitchFamily="2" charset="0"/>
                <a:ea typeface="MS PGothic" panose="020B0600070205080204" pitchFamily="34" charset="-128"/>
              </a:defRPr>
            </a:lvl9pPr>
          </a:lstStyle>
          <a:p>
            <a:pPr>
              <a:buFont typeface="Arial" panose="020B0604020202020204" pitchFamily="34" charset="0"/>
              <a:buChar char="•"/>
            </a:pPr>
            <a:r>
              <a:rPr lang="en-GB" altLang="en-US" sz="2800" dirty="0">
                <a:latin typeface="Avenir LT Std 35 Light" panose="020B0402020203020204" pitchFamily="34" charset="0"/>
              </a:rPr>
              <a:t>The children will have </a:t>
            </a:r>
            <a:r>
              <a:rPr lang="en-US" altLang="en-US" sz="2800" dirty="0" smtClean="0">
                <a:latin typeface="Avenir LT Std 35 Light" panose="020B0402020203020204" pitchFamily="34" charset="0"/>
              </a:rPr>
              <a:t>a mixture of learning opportunities throughout the nursery day including whole group inputs, keyworker group times, teacher led, self sustained and child initiated activities. All children will access all areas of the nursery during free flow continuous provision. </a:t>
            </a:r>
          </a:p>
          <a:p>
            <a:pPr marL="0" indent="0"/>
            <a:r>
              <a:rPr lang="en-US" altLang="en-US" sz="2800" dirty="0" smtClean="0">
                <a:latin typeface="Avenir LT Std 35 Light" panose="020B0402020203020204" pitchFamily="34" charset="0"/>
              </a:rPr>
              <a:t> </a:t>
            </a:r>
            <a:endParaRPr lang="en-US" altLang="en-US" sz="2800" dirty="0">
              <a:solidFill>
                <a:srgbClr val="000000"/>
              </a:solidFill>
              <a:latin typeface="Avenir LT Std 35 Light" panose="020B0402020203020204" pitchFamily="34" charset="0"/>
              <a:cs typeface="Times" panose="02020603050405020304" pitchFamily="18" charset="0"/>
            </a:endParaRPr>
          </a:p>
          <a:p>
            <a:pPr>
              <a:buFont typeface="Arial" panose="020B0604020202020204" pitchFamily="34" charset="0"/>
              <a:buChar char="•"/>
            </a:pPr>
            <a:r>
              <a:rPr lang="en-US" altLang="en-US" sz="2800" dirty="0" smtClean="0">
                <a:solidFill>
                  <a:srgbClr val="000000"/>
                </a:solidFill>
                <a:latin typeface="Avenir LT Std 35 Light" panose="020B0402020203020204" pitchFamily="34" charset="0"/>
                <a:cs typeface="Times" panose="02020603050405020304" pitchFamily="18" charset="0"/>
              </a:rPr>
              <a:t>As the children progress through the Nursery year the proportion of small group times will increase.</a:t>
            </a:r>
            <a:endParaRPr lang="en-US" altLang="en-US" sz="2800" dirty="0">
              <a:solidFill>
                <a:srgbClr val="000000"/>
              </a:solidFill>
              <a:latin typeface="Avenir LT Std 35 Light" panose="020B0402020203020204" pitchFamily="34" charset="0"/>
              <a:cs typeface="Times" panose="02020603050405020304" pitchFamily="18" charset="0"/>
            </a:endParaRPr>
          </a:p>
        </p:txBody>
      </p:sp>
      <p:grpSp>
        <p:nvGrpSpPr>
          <p:cNvPr id="3" name="Group 2"/>
          <p:cNvGrpSpPr/>
          <p:nvPr/>
        </p:nvGrpSpPr>
        <p:grpSpPr>
          <a:xfrm>
            <a:off x="2627784" y="4990941"/>
            <a:ext cx="6288198" cy="1731132"/>
            <a:chOff x="827584" y="4865806"/>
            <a:chExt cx="6288198" cy="1731132"/>
          </a:xfrm>
        </p:grpSpPr>
        <p:sp>
          <p:nvSpPr>
            <p:cNvPr id="2" name="Oval 1"/>
            <p:cNvSpPr/>
            <p:nvPr/>
          </p:nvSpPr>
          <p:spPr>
            <a:xfrm>
              <a:off x="827584" y="4868746"/>
              <a:ext cx="1944216" cy="1728192"/>
            </a:xfrm>
            <a:prstGeom prst="ellipse">
              <a:avLst/>
            </a:prstGeom>
            <a:solidFill>
              <a:schemeClr val="tx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2999575" y="4868746"/>
              <a:ext cx="1944216" cy="1728192"/>
            </a:xfrm>
            <a:prstGeom prst="ellipse">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5171566" y="4865806"/>
              <a:ext cx="1944216" cy="1728192"/>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 name="Oval 9"/>
          <p:cNvSpPr/>
          <p:nvPr/>
        </p:nvSpPr>
        <p:spPr>
          <a:xfrm>
            <a:off x="398463" y="4990941"/>
            <a:ext cx="1944216" cy="1728192"/>
          </a:xfrm>
          <a:prstGeom prst="ellipse">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161119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txBox="1">
            <a:spLocks noChangeArrowheads="1"/>
          </p:cNvSpPr>
          <p:nvPr/>
        </p:nvSpPr>
        <p:spPr bwMode="auto">
          <a:xfrm>
            <a:off x="0" y="0"/>
            <a:ext cx="9144000"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2pPr>
            <a:lvl3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3pPr>
            <a:lvl4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4pPr>
            <a:lvl5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eaLnBrk="1" hangingPunct="1">
              <a:defRPr/>
            </a:pPr>
            <a:r>
              <a:rPr lang="en-US" altLang="en-US" sz="5400" b="1" kern="0" smtClean="0">
                <a:solidFill>
                  <a:srgbClr val="008000"/>
                </a:solidFill>
                <a:latin typeface="Avenir LT Std 35 Light" panose="020B0402020203020204" pitchFamily="34" charset="0"/>
              </a:rPr>
              <a:t>Enquiry’s </a:t>
            </a:r>
            <a:endParaRPr lang="en-GB" altLang="en-US" sz="5400" b="1" kern="0" dirty="0" smtClean="0">
              <a:solidFill>
                <a:srgbClr val="008000"/>
              </a:solidFill>
              <a:latin typeface="Avenir LT Std 35 Light" panose="020B0402020203020204" pitchFamily="34" charset="0"/>
            </a:endParaRPr>
          </a:p>
        </p:txBody>
      </p:sp>
      <p:sp>
        <p:nvSpPr>
          <p:cNvPr id="7" name="Content Placeholder 2"/>
          <p:cNvSpPr>
            <a:spLocks noGrp="1"/>
          </p:cNvSpPr>
          <p:nvPr>
            <p:ph idx="1"/>
          </p:nvPr>
        </p:nvSpPr>
        <p:spPr>
          <a:xfrm>
            <a:off x="0" y="908720"/>
            <a:ext cx="9144000" cy="4525963"/>
          </a:xfrm>
        </p:spPr>
        <p:txBody>
          <a:bodyPr>
            <a:normAutofit/>
          </a:bodyPr>
          <a:lstStyle/>
          <a:p>
            <a:r>
              <a:rPr lang="en-GB" sz="3500" dirty="0" smtClean="0">
                <a:solidFill>
                  <a:srgbClr val="7030A0"/>
                </a:solidFill>
                <a:latin typeface="Avenir LT Std 35 Light" panose="020B0402020203020204" pitchFamily="34" charset="0"/>
              </a:rPr>
              <a:t>Term 1- Who Am I?</a:t>
            </a:r>
          </a:p>
          <a:p>
            <a:r>
              <a:rPr lang="en-GB" sz="3500" dirty="0" smtClean="0">
                <a:solidFill>
                  <a:srgbClr val="FF0000"/>
                </a:solidFill>
                <a:latin typeface="Avenir LT Std 35 Light" panose="020B0402020203020204" pitchFamily="34" charset="0"/>
              </a:rPr>
              <a:t>Term 2- Why is winter wonderful?</a:t>
            </a:r>
          </a:p>
          <a:p>
            <a:r>
              <a:rPr lang="en-GB" sz="3500" dirty="0">
                <a:solidFill>
                  <a:srgbClr val="00B050"/>
                </a:solidFill>
                <a:latin typeface="Avenir LT Std 35 Light" panose="020B0402020203020204" pitchFamily="34" charset="0"/>
              </a:rPr>
              <a:t>Term </a:t>
            </a:r>
            <a:r>
              <a:rPr lang="en-GB" sz="3500" dirty="0" smtClean="0">
                <a:solidFill>
                  <a:srgbClr val="00B050"/>
                </a:solidFill>
                <a:latin typeface="Avenir LT Std 35 Light" panose="020B0402020203020204" pitchFamily="34" charset="0"/>
              </a:rPr>
              <a:t>3- </a:t>
            </a:r>
            <a:r>
              <a:rPr lang="en-GB" sz="3500" dirty="0">
                <a:solidFill>
                  <a:srgbClr val="00B050"/>
                </a:solidFill>
                <a:latin typeface="Avenir LT Std 35 Light" panose="020B0402020203020204" pitchFamily="34" charset="0"/>
              </a:rPr>
              <a:t>What makes a good pet?</a:t>
            </a:r>
          </a:p>
          <a:p>
            <a:r>
              <a:rPr lang="en-GB" sz="3500" dirty="0" smtClean="0">
                <a:solidFill>
                  <a:srgbClr val="00B0F0"/>
                </a:solidFill>
                <a:latin typeface="Avenir LT Std 35 Light" panose="020B0402020203020204" pitchFamily="34" charset="0"/>
              </a:rPr>
              <a:t>Term 4- What happens on the farm?</a:t>
            </a:r>
            <a:endParaRPr lang="en-GB" sz="3500" i="1" dirty="0" smtClean="0">
              <a:solidFill>
                <a:srgbClr val="00B0F0"/>
              </a:solidFill>
              <a:latin typeface="Avenir LT Std 35 Light" panose="020B0402020203020204" pitchFamily="34" charset="0"/>
            </a:endParaRPr>
          </a:p>
          <a:p>
            <a:r>
              <a:rPr lang="en-GB" sz="3500" dirty="0">
                <a:solidFill>
                  <a:srgbClr val="FF6699"/>
                </a:solidFill>
                <a:latin typeface="Avenir LT Std 35 Light" panose="020B0402020203020204" pitchFamily="34" charset="0"/>
              </a:rPr>
              <a:t>Term </a:t>
            </a:r>
            <a:r>
              <a:rPr lang="en-GB" sz="3500" dirty="0" smtClean="0">
                <a:solidFill>
                  <a:srgbClr val="FF6699"/>
                </a:solidFill>
                <a:latin typeface="Avenir LT Std 35 Light" panose="020B0402020203020204" pitchFamily="34" charset="0"/>
              </a:rPr>
              <a:t>5- Who helps me?</a:t>
            </a:r>
            <a:endParaRPr lang="en-GB" sz="3500" dirty="0">
              <a:solidFill>
                <a:srgbClr val="FF6699"/>
              </a:solidFill>
              <a:latin typeface="Avenir LT Std 35 Light" panose="020B0402020203020204" pitchFamily="34" charset="0"/>
            </a:endParaRPr>
          </a:p>
          <a:p>
            <a:r>
              <a:rPr lang="en-GB" sz="3500" dirty="0" smtClean="0">
                <a:solidFill>
                  <a:srgbClr val="FFC000"/>
                </a:solidFill>
                <a:latin typeface="Avenir LT Std 35 Light" panose="020B0402020203020204" pitchFamily="34" charset="0"/>
              </a:rPr>
              <a:t>Term 6- What’s in the deep blue sea?</a:t>
            </a:r>
            <a:endParaRPr lang="en-GB" dirty="0"/>
          </a:p>
        </p:txBody>
      </p:sp>
      <p:pic>
        <p:nvPicPr>
          <p:cNvPr id="1026" name="Picture 2" descr="17,844 Under The Sea Cartoon Stock Photos and Images - 123R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653" y="4869160"/>
            <a:ext cx="2389646" cy="1800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remium Vector | Illustration set with arctic animals polar bear seal  walrus owl penguins fox reindeer wha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63888" y="4869160"/>
            <a:ext cx="2546252" cy="18002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uperhero fruit and vegetables in 2022 | Superhero, Vector pattern, Funny  fruit"/>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6609" r="16383"/>
          <a:stretch/>
        </p:blipFill>
        <p:spPr bwMode="auto">
          <a:xfrm>
            <a:off x="6520729" y="4869160"/>
            <a:ext cx="1790024" cy="1778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75953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4663" y="1190625"/>
            <a:ext cx="4391025" cy="5256213"/>
          </a:xfrm>
        </p:spPr>
        <p:txBody>
          <a:bodyPr>
            <a:normAutofit lnSpcReduction="10000"/>
          </a:bodyPr>
          <a:lstStyle/>
          <a:p>
            <a:pPr marL="0" indent="0">
              <a:buFontTx/>
              <a:buNone/>
              <a:defRPr/>
            </a:pPr>
            <a:r>
              <a:rPr lang="en-US" sz="2200" dirty="0" smtClean="0">
                <a:latin typeface="Avenir LT Std 35 Light" panose="020B0402020203020204" pitchFamily="34" charset="0"/>
                <a:cs typeface="Avenir Book"/>
              </a:rPr>
              <a:t>We will be using Development Matters for the Children’s learning. Here are the seven areas of development:</a:t>
            </a:r>
          </a:p>
          <a:p>
            <a:pPr marL="0" indent="0">
              <a:buFontTx/>
              <a:buNone/>
              <a:defRPr/>
            </a:pPr>
            <a:endParaRPr lang="en-GB" sz="2200" dirty="0" smtClean="0">
              <a:latin typeface="Avenir LT Std 35 Light" panose="020B0402020203020204" pitchFamily="34" charset="0"/>
              <a:ea typeface="+mn-ea"/>
              <a:cs typeface="Avenir Book"/>
            </a:endParaRPr>
          </a:p>
          <a:p>
            <a:pPr>
              <a:defRPr/>
            </a:pPr>
            <a:r>
              <a:rPr lang="en-GB" sz="2200" b="1" dirty="0">
                <a:solidFill>
                  <a:srgbClr val="FF0000"/>
                </a:solidFill>
                <a:latin typeface="Avenir LT Std 35 Light" panose="020B0402020203020204" pitchFamily="34" charset="0"/>
                <a:cs typeface="Avenir Book"/>
              </a:rPr>
              <a:t>Personal, Social and Emotional Development</a:t>
            </a:r>
          </a:p>
          <a:p>
            <a:pPr>
              <a:defRPr/>
            </a:pPr>
            <a:r>
              <a:rPr lang="en-GB" sz="2200" b="1" dirty="0" smtClean="0">
                <a:solidFill>
                  <a:srgbClr val="FF0000"/>
                </a:solidFill>
                <a:latin typeface="Avenir LT Std 35 Light" panose="020B0402020203020204" pitchFamily="34" charset="0"/>
                <a:ea typeface="+mn-ea"/>
                <a:cs typeface="Avenir Book"/>
              </a:rPr>
              <a:t>Communication and Language</a:t>
            </a:r>
          </a:p>
          <a:p>
            <a:pPr>
              <a:defRPr/>
            </a:pPr>
            <a:r>
              <a:rPr lang="en-GB" sz="2200" b="1" dirty="0">
                <a:solidFill>
                  <a:srgbClr val="FF0000"/>
                </a:solidFill>
                <a:latin typeface="Avenir LT Std 35 Light" panose="020B0402020203020204" pitchFamily="34" charset="0"/>
                <a:cs typeface="Avenir Book"/>
              </a:rPr>
              <a:t>Physical Development</a:t>
            </a:r>
          </a:p>
          <a:p>
            <a:pPr>
              <a:defRPr/>
            </a:pPr>
            <a:r>
              <a:rPr lang="en-GB" sz="2200" b="1" dirty="0" smtClean="0">
                <a:latin typeface="Avenir LT Std 35 Light" panose="020B0402020203020204" pitchFamily="34" charset="0"/>
                <a:ea typeface="+mn-ea"/>
                <a:cs typeface="Avenir Book"/>
              </a:rPr>
              <a:t>Literacy</a:t>
            </a:r>
          </a:p>
          <a:p>
            <a:pPr>
              <a:defRPr/>
            </a:pPr>
            <a:r>
              <a:rPr lang="en-GB" sz="2200" b="1" dirty="0" smtClean="0">
                <a:latin typeface="Avenir LT Std 35 Light" panose="020B0402020203020204" pitchFamily="34" charset="0"/>
                <a:ea typeface="+mn-ea"/>
                <a:cs typeface="Avenir Book"/>
              </a:rPr>
              <a:t>Mathematics</a:t>
            </a:r>
          </a:p>
          <a:p>
            <a:pPr>
              <a:defRPr/>
            </a:pPr>
            <a:r>
              <a:rPr lang="en-GB" sz="2200" b="1" dirty="0" smtClean="0">
                <a:latin typeface="Avenir LT Std 35 Light" panose="020B0402020203020204" pitchFamily="34" charset="0"/>
                <a:ea typeface="+mn-ea"/>
                <a:cs typeface="Avenir Book"/>
              </a:rPr>
              <a:t>Understanding the World</a:t>
            </a:r>
          </a:p>
          <a:p>
            <a:pPr>
              <a:defRPr/>
            </a:pPr>
            <a:r>
              <a:rPr lang="en-GB" sz="2200" b="1" dirty="0" smtClean="0">
                <a:latin typeface="Avenir LT Std 35 Light" panose="020B0402020203020204" pitchFamily="34" charset="0"/>
                <a:ea typeface="+mn-ea"/>
                <a:cs typeface="Avenir Book"/>
              </a:rPr>
              <a:t>Expressive Art and Design</a:t>
            </a:r>
          </a:p>
          <a:p>
            <a:pPr marL="0" indent="0">
              <a:buNone/>
              <a:defRPr/>
            </a:pPr>
            <a:endParaRPr lang="en-US" sz="2200" b="1" dirty="0" smtClean="0">
              <a:latin typeface="Avenir LT Std 35 Light" panose="020B0402020203020204" pitchFamily="34" charset="0"/>
              <a:cs typeface="Avenir Book"/>
            </a:endParaRPr>
          </a:p>
          <a:p>
            <a:pPr>
              <a:defRPr/>
            </a:pPr>
            <a:endParaRPr lang="en-US" sz="2200" b="1" dirty="0">
              <a:latin typeface="Avenir LT Std 35 Light" panose="020B0402020203020204" pitchFamily="34" charset="0"/>
              <a:cs typeface="Avenir Book"/>
            </a:endParaRPr>
          </a:p>
          <a:p>
            <a:pPr>
              <a:defRPr/>
            </a:pPr>
            <a:endParaRPr lang="en-GB" sz="2200" b="1" dirty="0" smtClean="0">
              <a:latin typeface="Avenir LT Std 35 Light" panose="020B0402020203020204" pitchFamily="34" charset="0"/>
              <a:ea typeface="+mn-ea"/>
              <a:cs typeface="Avenir Book"/>
            </a:endParaRPr>
          </a:p>
          <a:p>
            <a:pPr marL="0" indent="0">
              <a:buFontTx/>
              <a:buNone/>
              <a:defRPr/>
            </a:pPr>
            <a:endParaRPr lang="en-GB" sz="2400" dirty="0">
              <a:latin typeface="Comic Sans MS" pitchFamily="66" charset="0"/>
              <a:ea typeface="+mn-ea"/>
              <a:cs typeface="+mn-cs"/>
            </a:endParaRPr>
          </a:p>
        </p:txBody>
      </p:sp>
      <p:sp>
        <p:nvSpPr>
          <p:cNvPr id="9" name="Rectangle 2"/>
          <p:cNvSpPr txBox="1">
            <a:spLocks noChangeArrowheads="1"/>
          </p:cNvSpPr>
          <p:nvPr/>
        </p:nvSpPr>
        <p:spPr bwMode="auto">
          <a:xfrm>
            <a:off x="0" y="0"/>
            <a:ext cx="9144000"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2pPr>
            <a:lvl3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3pPr>
            <a:lvl4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4pPr>
            <a:lvl5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eaLnBrk="1" hangingPunct="1">
              <a:defRPr/>
            </a:pPr>
            <a:r>
              <a:rPr lang="en-US" altLang="en-US" sz="5400" b="1" kern="0" dirty="0" smtClean="0">
                <a:solidFill>
                  <a:srgbClr val="008000"/>
                </a:solidFill>
                <a:latin typeface="Avenir LT Std 35 Light" panose="020B0402020203020204" pitchFamily="34" charset="0"/>
              </a:rPr>
              <a:t>Areas of Learning</a:t>
            </a:r>
            <a:endParaRPr lang="en-GB" altLang="en-US" sz="5400" b="1" kern="0" dirty="0" smtClean="0">
              <a:solidFill>
                <a:srgbClr val="008000"/>
              </a:solidFill>
              <a:latin typeface="Avenir LT Std 35 Light" panose="020B0402020203020204" pitchFamily="34" charset="0"/>
            </a:endParaRPr>
          </a:p>
        </p:txBody>
      </p:sp>
      <p:pic>
        <p:nvPicPr>
          <p:cNvPr id="6148" name="Picture 23" descr="Abc 123 Blocks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738" y="4573588"/>
            <a:ext cx="3887787"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25" descr="Paint Brush Cartoon clipart - Brush, Drawing, Paintin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00" y="1163638"/>
            <a:ext cx="4905375"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27923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980728"/>
            <a:ext cx="8424936" cy="1323439"/>
          </a:xfrm>
          <a:prstGeom prst="rect">
            <a:avLst/>
          </a:prstGeom>
        </p:spPr>
        <p:txBody>
          <a:bodyPr wrap="square">
            <a:spAutoFit/>
          </a:bodyPr>
          <a:lstStyle/>
          <a:p>
            <a:pPr marL="571500" indent="-571500">
              <a:buFont typeface="Arial" panose="020B0604020202020204" pitchFamily="34" charset="0"/>
              <a:buChar char="•"/>
            </a:pPr>
            <a:endParaRPr lang="en-GB" altLang="en-US" sz="3600" dirty="0">
              <a:latin typeface="SassoonPrimaryInfant" pitchFamily="2" charset="0"/>
            </a:endParaRPr>
          </a:p>
          <a:p>
            <a:endParaRPr lang="en-GB" altLang="en-US" sz="4400" dirty="0" smtClean="0">
              <a:latin typeface="SassoonPrimaryInfant" pitchFamily="2" charset="0"/>
            </a:endParaRPr>
          </a:p>
        </p:txBody>
      </p:sp>
      <p:sp>
        <p:nvSpPr>
          <p:cNvPr id="6" name="TextBox 5"/>
          <p:cNvSpPr txBox="1"/>
          <p:nvPr/>
        </p:nvSpPr>
        <p:spPr>
          <a:xfrm>
            <a:off x="0" y="980728"/>
            <a:ext cx="9143999" cy="6370975"/>
          </a:xfrm>
          <a:prstGeom prst="rect">
            <a:avLst/>
          </a:prstGeom>
          <a:noFill/>
        </p:spPr>
        <p:txBody>
          <a:bodyPr wrap="square" rtlCol="0">
            <a:spAutoFit/>
          </a:bodyPr>
          <a:lstStyle/>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Daily story times using high quality picture books.</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Sing a variety of rhymes and songs.</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Provide opportunities for your child to have social interactions with their peers, e.g. playdates.</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Ask your child questions about their Nursery day, e.g. using weekly Tapestry posts.</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Recast what the children say through modelling, e.g. I </a:t>
            </a:r>
            <a:r>
              <a:rPr lang="en-US" altLang="en-US" sz="2400" dirty="0" err="1" smtClean="0">
                <a:latin typeface="Avenir LT Std 35 Light" panose="020B0402020203020204" pitchFamily="34" charset="0"/>
              </a:rPr>
              <a:t>swimmed</a:t>
            </a:r>
            <a:r>
              <a:rPr lang="en-US" altLang="en-US" sz="2400" dirty="0" smtClean="0">
                <a:latin typeface="Avenir LT Std 35 Light" panose="020B0402020203020204" pitchFamily="34" charset="0"/>
              </a:rPr>
              <a:t> – Yes you swam in the sea on holiday! </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Strengthen and develop Gross Motor Skills through physical play, e.g. riding bikes, climbing equipment.</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Encourage your child to use a knife and fork at meal times.</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Encourage your child to wash their hands and the use the toilet independently. </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Encourage your child to be involved with their own self care, e.g. getting dressed, preparing Nursery bag.  </a:t>
            </a:r>
          </a:p>
          <a:p>
            <a:pPr marL="571500" indent="-571500" algn="just">
              <a:buFont typeface="Arial" panose="020B0604020202020204" pitchFamily="34" charset="0"/>
              <a:buChar char="•"/>
            </a:pPr>
            <a:endParaRPr lang="en-US" altLang="en-US" sz="2400" dirty="0" smtClean="0">
              <a:latin typeface="Avenir LT Std 35 Light" panose="020B0402020203020204" pitchFamily="34" charset="0"/>
            </a:endParaRPr>
          </a:p>
          <a:p>
            <a:pPr marL="571500" indent="-571500" algn="just">
              <a:buFont typeface="Arial" panose="020B0604020202020204" pitchFamily="34" charset="0"/>
              <a:buChar char="•"/>
            </a:pPr>
            <a:endParaRPr lang="en-US" altLang="en-US" sz="2400" dirty="0" smtClean="0">
              <a:latin typeface="Avenir LT Std 35 Light" panose="020B0402020203020204" pitchFamily="34" charset="0"/>
            </a:endParaRPr>
          </a:p>
        </p:txBody>
      </p:sp>
      <p:sp>
        <p:nvSpPr>
          <p:cNvPr id="10" name="Rectangle 2"/>
          <p:cNvSpPr txBox="1">
            <a:spLocks noChangeArrowheads="1"/>
          </p:cNvSpPr>
          <p:nvPr/>
        </p:nvSpPr>
        <p:spPr bwMode="auto">
          <a:xfrm>
            <a:off x="0" y="0"/>
            <a:ext cx="9144000"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2pPr>
            <a:lvl3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3pPr>
            <a:lvl4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4pPr>
            <a:lvl5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eaLnBrk="1" hangingPunct="1">
              <a:defRPr/>
            </a:pPr>
            <a:r>
              <a:rPr lang="en-US" altLang="en-US" sz="5400" b="1" kern="0" dirty="0" smtClean="0">
                <a:solidFill>
                  <a:srgbClr val="008000"/>
                </a:solidFill>
                <a:latin typeface="Avenir LT Std 35 Light" panose="020B0402020203020204" pitchFamily="34" charset="0"/>
              </a:rPr>
              <a:t>Prime Areas</a:t>
            </a:r>
            <a:endParaRPr lang="en-GB" altLang="en-US" sz="5400" b="1" kern="0" dirty="0" smtClean="0">
              <a:solidFill>
                <a:srgbClr val="008000"/>
              </a:solidFill>
              <a:latin typeface="Avenir LT Std 35 Light" panose="020B0402020203020204" pitchFamily="34" charset="0"/>
            </a:endParaRPr>
          </a:p>
        </p:txBody>
      </p:sp>
    </p:spTree>
    <p:extLst>
      <p:ext uri="{BB962C8B-B14F-4D97-AF65-F5344CB8AC3E}">
        <p14:creationId xmlns:p14="http://schemas.microsoft.com/office/powerpoint/2010/main" val="23465139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txBox="1">
            <a:spLocks noChangeArrowheads="1"/>
          </p:cNvSpPr>
          <p:nvPr/>
        </p:nvSpPr>
        <p:spPr bwMode="auto">
          <a:xfrm>
            <a:off x="0" y="0"/>
            <a:ext cx="9144000"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2pPr>
            <a:lvl3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3pPr>
            <a:lvl4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4pPr>
            <a:lvl5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eaLnBrk="1" hangingPunct="1">
              <a:defRPr/>
            </a:pPr>
            <a:r>
              <a:rPr lang="en-US" altLang="en-US" sz="5400" b="1" kern="0" dirty="0" smtClean="0">
                <a:solidFill>
                  <a:srgbClr val="008000"/>
                </a:solidFill>
                <a:latin typeface="Avenir LT Std 35 Light" panose="020B0402020203020204" pitchFamily="34" charset="0"/>
              </a:rPr>
              <a:t>Math’s</a:t>
            </a:r>
          </a:p>
        </p:txBody>
      </p:sp>
      <p:sp>
        <p:nvSpPr>
          <p:cNvPr id="9" name="TextBox 8"/>
          <p:cNvSpPr txBox="1"/>
          <p:nvPr/>
        </p:nvSpPr>
        <p:spPr>
          <a:xfrm>
            <a:off x="0" y="1145273"/>
            <a:ext cx="9143999" cy="3416320"/>
          </a:xfrm>
          <a:prstGeom prst="rect">
            <a:avLst/>
          </a:prstGeom>
          <a:noFill/>
        </p:spPr>
        <p:txBody>
          <a:bodyPr wrap="square" rtlCol="0">
            <a:spAutoFit/>
          </a:bodyPr>
          <a:lstStyle/>
          <a:p>
            <a:pPr marL="571500" indent="-571500" algn="just">
              <a:buFont typeface="Arial" panose="020B0604020202020204" pitchFamily="34" charset="0"/>
              <a:buChar char="•"/>
            </a:pPr>
            <a:r>
              <a:rPr lang="en-GB" altLang="en-US" sz="2400" dirty="0" smtClean="0">
                <a:latin typeface="Avenir LT Std 35 Light" panose="020B0402020203020204" pitchFamily="34" charset="0"/>
              </a:rPr>
              <a:t>Encourage your child to point out numbers in the environment.</a:t>
            </a:r>
          </a:p>
          <a:p>
            <a:pPr marL="571500" indent="-571500" algn="just">
              <a:buFont typeface="Arial" panose="020B0604020202020204" pitchFamily="34" charset="0"/>
              <a:buChar char="•"/>
            </a:pPr>
            <a:r>
              <a:rPr lang="en-GB" altLang="en-US" sz="2400" dirty="0" smtClean="0">
                <a:latin typeface="Avenir LT Std 35 Light" panose="020B0402020203020204" pitchFamily="34" charset="0"/>
              </a:rPr>
              <a:t>Random counting to 5, e.g. counting steps, claps.</a:t>
            </a:r>
          </a:p>
          <a:p>
            <a:pPr marL="571500" indent="-571500" algn="just">
              <a:buFont typeface="Arial" panose="020B0604020202020204" pitchFamily="34" charset="0"/>
              <a:buChar char="•"/>
            </a:pPr>
            <a:r>
              <a:rPr lang="en-GB" altLang="en-US" sz="2400" dirty="0" smtClean="0">
                <a:latin typeface="Avenir LT Std 35 Light" panose="020B0402020203020204" pitchFamily="34" charset="0"/>
              </a:rPr>
              <a:t>Sing counting nursery rhymes, e.g. Five Little Ducks.</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Identify shapes and patterns in the environment. </a:t>
            </a:r>
            <a:r>
              <a:rPr lang="en-US" altLang="en-US" sz="2400" i="1" dirty="0" smtClean="0">
                <a:latin typeface="Avenir LT Std 35 Light" panose="020B0402020203020204" pitchFamily="34" charset="0"/>
              </a:rPr>
              <a:t>Can you find a circle in the garden? </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Exploring puzzles.</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Water play using jugs, cylinders, buckets etc. </a:t>
            </a:r>
          </a:p>
          <a:p>
            <a:pPr marL="571500" indent="-571500" algn="just">
              <a:buFont typeface="Arial" panose="020B0604020202020204" pitchFamily="34" charset="0"/>
              <a:buChar char="•"/>
            </a:pPr>
            <a:endParaRPr lang="en-US" altLang="en-US" sz="2400" i="1" dirty="0" smtClean="0">
              <a:latin typeface="Avenir LT Std 35 Light" panose="020B0402020203020204" pitchFamily="34" charset="0"/>
            </a:endParaRPr>
          </a:p>
        </p:txBody>
      </p:sp>
      <p:pic>
        <p:nvPicPr>
          <p:cNvPr id="7" name="Picture 4" descr="Magic Numbers 1 to 10 - 123 Learning Apps for kids - BabyBus Kids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4581128"/>
            <a:ext cx="3750527" cy="21096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6" descr="shapes song | shapes rhymes | we are shapes | shape song | shape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4591608"/>
            <a:ext cx="3713265" cy="20887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23474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980728"/>
            <a:ext cx="8424936" cy="1323439"/>
          </a:xfrm>
          <a:prstGeom prst="rect">
            <a:avLst/>
          </a:prstGeom>
        </p:spPr>
        <p:txBody>
          <a:bodyPr wrap="square">
            <a:spAutoFit/>
          </a:bodyPr>
          <a:lstStyle/>
          <a:p>
            <a:pPr marL="571500" indent="-571500">
              <a:buFont typeface="Arial" panose="020B0604020202020204" pitchFamily="34" charset="0"/>
              <a:buChar char="•"/>
            </a:pPr>
            <a:endParaRPr lang="en-GB" altLang="en-US" sz="3600" dirty="0">
              <a:latin typeface="SassoonPrimaryInfant" pitchFamily="2" charset="0"/>
            </a:endParaRPr>
          </a:p>
          <a:p>
            <a:endParaRPr lang="en-GB" altLang="en-US" sz="4400" dirty="0" smtClean="0">
              <a:latin typeface="SassoonPrimaryInfant" pitchFamily="2" charset="0"/>
            </a:endParaRPr>
          </a:p>
        </p:txBody>
      </p:sp>
      <p:sp>
        <p:nvSpPr>
          <p:cNvPr id="6" name="TextBox 5"/>
          <p:cNvSpPr txBox="1"/>
          <p:nvPr/>
        </p:nvSpPr>
        <p:spPr>
          <a:xfrm>
            <a:off x="0" y="980728"/>
            <a:ext cx="9143999" cy="3785652"/>
          </a:xfrm>
          <a:prstGeom prst="rect">
            <a:avLst/>
          </a:prstGeom>
          <a:noFill/>
        </p:spPr>
        <p:txBody>
          <a:bodyPr wrap="square" rtlCol="0">
            <a:spAutoFit/>
          </a:bodyPr>
          <a:lstStyle/>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Read a variety of high quality picture books and explore the narrative together.</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Encourage your child to </a:t>
            </a:r>
            <a:r>
              <a:rPr lang="en-US" altLang="en-US" sz="2400" dirty="0" err="1" smtClean="0">
                <a:latin typeface="Avenir LT Std 35 Light" panose="020B0402020203020204" pitchFamily="34" charset="0"/>
              </a:rPr>
              <a:t>recognise</a:t>
            </a:r>
            <a:r>
              <a:rPr lang="en-US" altLang="en-US" sz="2400" dirty="0" smtClean="0">
                <a:latin typeface="Avenir LT Std 35 Light" panose="020B0402020203020204" pitchFamily="34" charset="0"/>
              </a:rPr>
              <a:t> their name. </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Develop fine motor skills through various activities, e.g. threading, using cutlery. </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Use a variety of mark making resources, including, jumbo paintbrushes, large chalk.</a:t>
            </a:r>
          </a:p>
          <a:p>
            <a:pPr marL="571500" indent="-571500" algn="just">
              <a:buFont typeface="Arial" panose="020B0604020202020204" pitchFamily="34" charset="0"/>
              <a:buChar char="•"/>
            </a:pPr>
            <a:r>
              <a:rPr lang="en-US" altLang="en-US" sz="2400" dirty="0" smtClean="0">
                <a:latin typeface="Avenir LT Std 35 Light" panose="020B0402020203020204" pitchFamily="34" charset="0"/>
              </a:rPr>
              <a:t>Encourage your child to make various marks, e.g. zigzags, swirls, lines, circles. </a:t>
            </a:r>
          </a:p>
          <a:p>
            <a:pPr marL="571500" indent="-571500" algn="just">
              <a:buFont typeface="Arial" panose="020B0604020202020204" pitchFamily="34" charset="0"/>
              <a:buChar char="•"/>
            </a:pPr>
            <a:endParaRPr lang="en-US" altLang="en-US" sz="2400" dirty="0" smtClean="0">
              <a:latin typeface="Avenir LT Std 35 Light" panose="020B0402020203020204" pitchFamily="34" charset="0"/>
            </a:endParaRPr>
          </a:p>
        </p:txBody>
      </p:sp>
      <p:pic>
        <p:nvPicPr>
          <p:cNvPr id="1026" name="Picture 2" descr="Image result for mark making eyf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032" y="4982404"/>
            <a:ext cx="2448272" cy="18362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ectangle 2"/>
          <p:cNvSpPr txBox="1">
            <a:spLocks noChangeArrowheads="1"/>
          </p:cNvSpPr>
          <p:nvPr/>
        </p:nvSpPr>
        <p:spPr bwMode="auto">
          <a:xfrm>
            <a:off x="0" y="0"/>
            <a:ext cx="9144000"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2pPr>
            <a:lvl3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3pPr>
            <a:lvl4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4pPr>
            <a:lvl5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eaLnBrk="1" hangingPunct="1">
              <a:defRPr/>
            </a:pPr>
            <a:r>
              <a:rPr lang="en-US" altLang="en-US" sz="5400" b="1" kern="0" dirty="0" smtClean="0">
                <a:solidFill>
                  <a:srgbClr val="008000"/>
                </a:solidFill>
                <a:latin typeface="Avenir LT Std 35 Light" panose="020B0402020203020204" pitchFamily="34" charset="0"/>
              </a:rPr>
              <a:t>Reading &amp; Writing</a:t>
            </a:r>
            <a:endParaRPr lang="en-GB" altLang="en-US" sz="5400" b="1" kern="0" dirty="0" smtClean="0">
              <a:solidFill>
                <a:srgbClr val="008000"/>
              </a:solidFill>
              <a:latin typeface="Avenir LT Std 35 Light" panose="020B0402020203020204" pitchFamily="34" charset="0"/>
            </a:endParaRPr>
          </a:p>
        </p:txBody>
      </p:sp>
      <p:pic>
        <p:nvPicPr>
          <p:cNvPr id="7170" name="Picture 2" descr="TUFF SPOT WRITABLE TO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8336" y="4623027"/>
            <a:ext cx="3453600" cy="223497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2" name="Picture 4" descr="Jumbo Tray Rectangle,messy play tray,messy play plastic tray,sand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23699" y="4686402"/>
            <a:ext cx="2112169" cy="21082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61157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591596"/>
            <a:ext cx="9144000" cy="5266404"/>
          </a:xfrm>
        </p:spPr>
        <p:txBody>
          <a:bodyPr>
            <a:normAutofit/>
          </a:bodyPr>
          <a:lstStyle/>
          <a:p>
            <a:pPr marL="0" indent="0">
              <a:buNone/>
            </a:pPr>
            <a:r>
              <a:rPr lang="en-US" altLang="en-US" sz="2800" dirty="0" smtClean="0">
                <a:latin typeface="Avenir LT Std 35 Light" panose="020B0402020203020204" pitchFamily="34" charset="0"/>
              </a:rPr>
              <a:t>In Nursery we will cover Phase 1: </a:t>
            </a:r>
            <a:r>
              <a:rPr lang="en-US" altLang="en-US" sz="2800" dirty="0">
                <a:solidFill>
                  <a:srgbClr val="00B050"/>
                </a:solidFill>
                <a:latin typeface="Avenir LT Std 35 Light" panose="020B0402020203020204" pitchFamily="34" charset="0"/>
              </a:rPr>
              <a:t>sound discrimination</a:t>
            </a:r>
            <a:r>
              <a:rPr lang="en-US" altLang="en-US" sz="2800" dirty="0">
                <a:latin typeface="Avenir LT Std 35 Light" panose="020B0402020203020204" pitchFamily="34" charset="0"/>
              </a:rPr>
              <a:t>, </a:t>
            </a:r>
            <a:r>
              <a:rPr lang="en-US" altLang="en-US" sz="2800" dirty="0">
                <a:solidFill>
                  <a:srgbClr val="FF0000"/>
                </a:solidFill>
                <a:latin typeface="Avenir LT Std 35 Light" panose="020B0402020203020204" pitchFamily="34" charset="0"/>
              </a:rPr>
              <a:t>phonological awareness</a:t>
            </a:r>
            <a:r>
              <a:rPr lang="en-US" altLang="en-US" sz="2800" dirty="0">
                <a:latin typeface="Avenir LT Std 35 Light" panose="020B0402020203020204" pitchFamily="34" charset="0"/>
              </a:rPr>
              <a:t>, </a:t>
            </a:r>
            <a:r>
              <a:rPr lang="en-US" altLang="en-US" sz="2800" dirty="0">
                <a:solidFill>
                  <a:schemeClr val="tx2"/>
                </a:solidFill>
                <a:latin typeface="Avenir LT Std 35 Light" panose="020B0402020203020204" pitchFamily="34" charset="0"/>
              </a:rPr>
              <a:t>rhyme</a:t>
            </a:r>
            <a:r>
              <a:rPr lang="en-US" altLang="en-US" sz="2800" dirty="0">
                <a:latin typeface="Avenir LT Std 35 Light" panose="020B0402020203020204" pitchFamily="34" charset="0"/>
              </a:rPr>
              <a:t>, </a:t>
            </a:r>
            <a:r>
              <a:rPr lang="en-US" altLang="en-US" sz="2800" dirty="0">
                <a:solidFill>
                  <a:srgbClr val="7030A0"/>
                </a:solidFill>
                <a:latin typeface="Avenir LT Std 35 Light" panose="020B0402020203020204" pitchFamily="34" charset="0"/>
              </a:rPr>
              <a:t>oral blending </a:t>
            </a:r>
            <a:r>
              <a:rPr lang="en-US" altLang="en-US" sz="2800" dirty="0">
                <a:latin typeface="Avenir LT Std 35 Light" panose="020B0402020203020204" pitchFamily="34" charset="0"/>
              </a:rPr>
              <a:t>and </a:t>
            </a:r>
            <a:r>
              <a:rPr lang="en-US" altLang="en-US" sz="2800" dirty="0">
                <a:solidFill>
                  <a:schemeClr val="accent6">
                    <a:lumMod val="75000"/>
                  </a:schemeClr>
                </a:solidFill>
                <a:latin typeface="Avenir LT Std 35 Light" panose="020B0402020203020204" pitchFamily="34" charset="0"/>
              </a:rPr>
              <a:t>segmenting</a:t>
            </a:r>
            <a:r>
              <a:rPr lang="en-US" altLang="en-US" sz="2800" dirty="0" smtClean="0">
                <a:latin typeface="Avenir LT Std 35 Light" panose="020B0402020203020204" pitchFamily="34" charset="0"/>
              </a:rPr>
              <a:t>. How will this happen?</a:t>
            </a:r>
          </a:p>
          <a:p>
            <a:r>
              <a:rPr lang="en-US" altLang="en-US" sz="2800" dirty="0" smtClean="0">
                <a:latin typeface="Avenir LT Std 35 Light" panose="020B0402020203020204" pitchFamily="34" charset="0"/>
              </a:rPr>
              <a:t>A wealth of listening activities, e.g. Listening walks and sounds in the environment, </a:t>
            </a:r>
            <a:r>
              <a:rPr lang="en-US" altLang="en-US" sz="2800" dirty="0" err="1" smtClean="0">
                <a:latin typeface="Avenir LT Std 35 Light" panose="020B0402020203020204" pitchFamily="34" charset="0"/>
              </a:rPr>
              <a:t>recognising</a:t>
            </a:r>
            <a:r>
              <a:rPr lang="en-US" altLang="en-US" sz="2800" dirty="0" smtClean="0">
                <a:latin typeface="Avenir LT Std 35 Light" panose="020B0402020203020204" pitchFamily="34" charset="0"/>
              </a:rPr>
              <a:t> instrumental sounds, using body percussion. </a:t>
            </a:r>
          </a:p>
          <a:p>
            <a:r>
              <a:rPr lang="en-US" altLang="en-US" sz="2800" dirty="0" smtClean="0">
                <a:latin typeface="Avenir LT Std 35 Light" panose="020B0402020203020204" pitchFamily="34" charset="0"/>
              </a:rPr>
              <a:t>Spotting rhythm and rhymes in songs and stories.</a:t>
            </a:r>
          </a:p>
          <a:p>
            <a:r>
              <a:rPr lang="en-US" altLang="en-US" sz="2800" dirty="0" smtClean="0">
                <a:latin typeface="Avenir LT Std 35 Light" panose="020B0402020203020204" pitchFamily="34" charset="0"/>
              </a:rPr>
              <a:t>Oral segmenting and blending, e.g. What Am I? Using sound talk – c.a.t</a:t>
            </a:r>
          </a:p>
          <a:p>
            <a:r>
              <a:rPr lang="en-US" altLang="en-US" sz="2800" dirty="0" smtClean="0">
                <a:latin typeface="Avenir LT Std 35 Light" panose="020B0402020203020204" pitchFamily="34" charset="0"/>
              </a:rPr>
              <a:t>Phase 1 forms the ‘bedrock’ of developing children’s early reading ready for Reception. </a:t>
            </a:r>
          </a:p>
          <a:p>
            <a:endParaRPr lang="en-US" altLang="en-US" dirty="0">
              <a:latin typeface="Avenir LT Std 35 Light" panose="020B0402020203020204" pitchFamily="34" charset="0"/>
            </a:endParaRPr>
          </a:p>
          <a:p>
            <a:endParaRPr lang="en-US" altLang="en-US" dirty="0" smtClean="0">
              <a:latin typeface="Avenir LT Std 35 Light" panose="020B0402020203020204" pitchFamily="34" charset="0"/>
            </a:endParaRPr>
          </a:p>
          <a:p>
            <a:endParaRPr lang="en-GB" altLang="en-US" dirty="0" smtClean="0">
              <a:latin typeface="Avenir LT Std 35 Light" panose="020B0402020203020204" pitchFamily="34" charset="0"/>
            </a:endParaRPr>
          </a:p>
          <a:p>
            <a:pPr marL="0" indent="0">
              <a:buNone/>
            </a:pPr>
            <a:endParaRPr lang="en-GB" altLang="en-US" dirty="0" smtClean="0">
              <a:latin typeface="Avenir LT Std 35 Light" panose="020B0402020203020204" pitchFamily="34" charset="0"/>
            </a:endParaRPr>
          </a:p>
        </p:txBody>
      </p:sp>
      <p:sp>
        <p:nvSpPr>
          <p:cNvPr id="6" name="Rectangle 2"/>
          <p:cNvSpPr txBox="1">
            <a:spLocks noChangeArrowheads="1"/>
          </p:cNvSpPr>
          <p:nvPr/>
        </p:nvSpPr>
        <p:spPr bwMode="auto">
          <a:xfrm>
            <a:off x="0" y="0"/>
            <a:ext cx="9144000"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2pPr>
            <a:lvl3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3pPr>
            <a:lvl4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4pPr>
            <a:lvl5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eaLnBrk="1" hangingPunct="1">
              <a:defRPr/>
            </a:pPr>
            <a:r>
              <a:rPr lang="en-US" altLang="en-US" sz="5400" b="1" kern="0" dirty="0" smtClean="0">
                <a:solidFill>
                  <a:srgbClr val="008000"/>
                </a:solidFill>
                <a:latin typeface="Avenir LT Std 35 Light" panose="020B0402020203020204" pitchFamily="34" charset="0"/>
              </a:rPr>
              <a:t>Phonics</a:t>
            </a:r>
            <a:endParaRPr lang="en-GB" altLang="en-US" sz="5400" b="1" kern="0" dirty="0" smtClean="0">
              <a:solidFill>
                <a:srgbClr val="008000"/>
              </a:solidFill>
              <a:latin typeface="Avenir LT Std 35 Light" panose="020B0402020203020204" pitchFamily="34" charset="0"/>
            </a:endParaRPr>
          </a:p>
        </p:txBody>
      </p:sp>
      <p:pic>
        <p:nvPicPr>
          <p:cNvPr id="1026" name="Picture 2" descr="Unlocking Letters and Sounds SSP Annual Subscrip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48264" y="188640"/>
            <a:ext cx="1866460" cy="1402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16085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87624" y="548680"/>
            <a:ext cx="7056784" cy="5943983"/>
          </a:xfrm>
          <a:prstGeom prst="rect">
            <a:avLst/>
          </a:prstGeom>
        </p:spPr>
      </p:pic>
    </p:spTree>
    <p:extLst>
      <p:ext uri="{BB962C8B-B14F-4D97-AF65-F5344CB8AC3E}">
        <p14:creationId xmlns:p14="http://schemas.microsoft.com/office/powerpoint/2010/main" val="29983122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83568" y="980728"/>
            <a:ext cx="7734300" cy="5476875"/>
          </a:xfrm>
          <a:prstGeom prst="rect">
            <a:avLst/>
          </a:prstGeom>
        </p:spPr>
      </p:pic>
      <p:sp>
        <p:nvSpPr>
          <p:cNvPr id="3" name="Rectangle 2"/>
          <p:cNvSpPr txBox="1">
            <a:spLocks noChangeArrowheads="1"/>
          </p:cNvSpPr>
          <p:nvPr/>
        </p:nvSpPr>
        <p:spPr bwMode="auto">
          <a:xfrm>
            <a:off x="0" y="0"/>
            <a:ext cx="9144000"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2pPr>
            <a:lvl3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3pPr>
            <a:lvl4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4pPr>
            <a:lvl5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eaLnBrk="1" hangingPunct="1">
              <a:defRPr/>
            </a:pPr>
            <a:r>
              <a:rPr lang="en-US" altLang="en-US" sz="5400" b="1" kern="0" dirty="0" smtClean="0">
                <a:solidFill>
                  <a:srgbClr val="008000"/>
                </a:solidFill>
                <a:latin typeface="Avenir LT Std 35 Light" panose="020B0402020203020204" pitchFamily="34" charset="0"/>
              </a:rPr>
              <a:t>Recommendations</a:t>
            </a:r>
            <a:endParaRPr lang="en-GB" altLang="en-US" sz="5400" b="1" kern="0" dirty="0" smtClean="0">
              <a:solidFill>
                <a:srgbClr val="008000"/>
              </a:solidFill>
              <a:latin typeface="Avenir LT Std 35 Light" panose="020B0402020203020204" pitchFamily="34" charset="0"/>
            </a:endParaRPr>
          </a:p>
        </p:txBody>
      </p:sp>
    </p:spTree>
    <p:extLst>
      <p:ext uri="{BB962C8B-B14F-4D97-AF65-F5344CB8AC3E}">
        <p14:creationId xmlns:p14="http://schemas.microsoft.com/office/powerpoint/2010/main" val="35093148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2"/>
          <p:cNvSpPr txBox="1">
            <a:spLocks noGrp="1"/>
          </p:cNvSpPr>
          <p:nvPr>
            <p:ph type="ctrTitle"/>
          </p:nvPr>
        </p:nvSpPr>
        <p:spPr>
          <a:xfrm>
            <a:off x="1070463" y="763864"/>
            <a:ext cx="6858000" cy="798356"/>
          </a:xfrm>
          <a:prstGeom prst="rect">
            <a:avLst/>
          </a:prstGeom>
          <a:noFill/>
          <a:ln>
            <a:noFill/>
          </a:ln>
        </p:spPr>
        <p:txBody>
          <a:bodyPr spcFirstLastPara="1" vert="horz" wrap="square" lIns="68569" tIns="34275" rIns="68569" bIns="34275" rtlCol="0" anchor="b" anchorCtr="0">
            <a:normAutofit/>
          </a:bodyPr>
          <a:lstStyle/>
          <a:p>
            <a:pPr>
              <a:lnSpc>
                <a:spcPct val="90000"/>
              </a:lnSpc>
              <a:spcBef>
                <a:spcPts val="0"/>
              </a:spcBef>
              <a:buClr>
                <a:srgbClr val="00B050"/>
              </a:buClr>
              <a:buSzPts val="6000"/>
            </a:pPr>
            <a:r>
              <a:rPr lang="en-GB" dirty="0">
                <a:solidFill>
                  <a:srgbClr val="00B050"/>
                </a:solidFill>
                <a:latin typeface="Avenir"/>
                <a:ea typeface="Avenir"/>
                <a:cs typeface="Avenir"/>
                <a:sym typeface="Avenir"/>
              </a:rPr>
              <a:t>Attendance</a:t>
            </a:r>
            <a:endParaRPr dirty="0">
              <a:solidFill>
                <a:srgbClr val="00B050"/>
              </a:solidFill>
              <a:latin typeface="Avenir"/>
              <a:ea typeface="Avenir"/>
              <a:cs typeface="Avenir"/>
              <a:sym typeface="Avenir"/>
            </a:endParaRPr>
          </a:p>
        </p:txBody>
      </p:sp>
      <p:sp>
        <p:nvSpPr>
          <p:cNvPr id="92" name="Google Shape;92;p2"/>
          <p:cNvSpPr txBox="1">
            <a:spLocks noGrp="1"/>
          </p:cNvSpPr>
          <p:nvPr>
            <p:ph type="subTitle" idx="1"/>
          </p:nvPr>
        </p:nvSpPr>
        <p:spPr>
          <a:xfrm>
            <a:off x="4729180" y="1839018"/>
            <a:ext cx="3951680" cy="1800224"/>
          </a:xfrm>
          <a:prstGeom prst="rect">
            <a:avLst/>
          </a:prstGeom>
          <a:noFill/>
          <a:ln>
            <a:noFill/>
          </a:ln>
        </p:spPr>
        <p:txBody>
          <a:bodyPr spcFirstLastPara="1" vert="horz" wrap="square" lIns="68569" tIns="34275" rIns="68569" bIns="34275" rtlCol="0" anchor="t" anchorCtr="0">
            <a:noAutofit/>
          </a:bodyPr>
          <a:lstStyle/>
          <a:p>
            <a:pPr algn="just">
              <a:lnSpc>
                <a:spcPct val="90000"/>
              </a:lnSpc>
              <a:spcBef>
                <a:spcPts val="0"/>
              </a:spcBef>
              <a:buClr>
                <a:schemeClr val="dk1"/>
              </a:buClr>
              <a:buSzPts val="2400"/>
            </a:pPr>
            <a:r>
              <a:rPr lang="en-GB" sz="1500" dirty="0">
                <a:latin typeface="Avenir"/>
                <a:ea typeface="Avenir"/>
                <a:cs typeface="Avenir"/>
                <a:sym typeface="Avenir"/>
              </a:rPr>
              <a:t>It is very important that your child/</a:t>
            </a:r>
            <a:r>
              <a:rPr lang="en-GB" sz="1500" dirty="0" err="1">
                <a:latin typeface="Avenir"/>
                <a:ea typeface="Avenir"/>
                <a:cs typeface="Avenir"/>
                <a:sym typeface="Avenir"/>
              </a:rPr>
              <a:t>ren</a:t>
            </a:r>
            <a:r>
              <a:rPr lang="en-GB" sz="1500" dirty="0">
                <a:latin typeface="Avenir"/>
                <a:ea typeface="Avenir"/>
                <a:cs typeface="Avenir"/>
                <a:sym typeface="Avenir"/>
              </a:rPr>
              <a:t> come to school every day. However, if children are unwell, please ring the school office and leave a message with details of your child’s absence. Please call on each day of your child’s absence. If we are not given a reason for absence, your child/</a:t>
            </a:r>
            <a:r>
              <a:rPr lang="en-GB" sz="1500" dirty="0" err="1">
                <a:latin typeface="Avenir"/>
                <a:ea typeface="Avenir"/>
                <a:cs typeface="Avenir"/>
                <a:sym typeface="Avenir"/>
              </a:rPr>
              <a:t>ren</a:t>
            </a:r>
            <a:r>
              <a:rPr lang="en-GB" sz="1500" dirty="0">
                <a:latin typeface="Avenir"/>
                <a:ea typeface="Avenir"/>
                <a:cs typeface="Avenir"/>
                <a:sym typeface="Avenir"/>
              </a:rPr>
              <a:t> will receive an unauthorised absence mark. </a:t>
            </a:r>
            <a:endParaRPr sz="1500" dirty="0">
              <a:latin typeface="Avenir"/>
              <a:ea typeface="Avenir"/>
              <a:cs typeface="Avenir"/>
              <a:sym typeface="Avenir"/>
            </a:endParaRPr>
          </a:p>
        </p:txBody>
      </p:sp>
      <p:pic>
        <p:nvPicPr>
          <p:cNvPr id="93" name="Google Shape;93;p2"/>
          <p:cNvPicPr preferRelativeResize="0"/>
          <p:nvPr/>
        </p:nvPicPr>
        <p:blipFill rotWithShape="1">
          <a:blip r:embed="rId3">
            <a:alphaModFix/>
          </a:blip>
          <a:srcRect/>
          <a:stretch/>
        </p:blipFill>
        <p:spPr>
          <a:xfrm>
            <a:off x="8001000" y="975116"/>
            <a:ext cx="976601" cy="863901"/>
          </a:xfrm>
          <a:prstGeom prst="rect">
            <a:avLst/>
          </a:prstGeom>
          <a:noFill/>
          <a:ln>
            <a:noFill/>
          </a:ln>
        </p:spPr>
      </p:pic>
      <p:pic>
        <p:nvPicPr>
          <p:cNvPr id="94" name="Google Shape;94;p2"/>
          <p:cNvPicPr preferRelativeResize="0"/>
          <p:nvPr/>
        </p:nvPicPr>
        <p:blipFill rotWithShape="1">
          <a:blip r:embed="rId4">
            <a:alphaModFix/>
          </a:blip>
          <a:srcRect/>
          <a:stretch/>
        </p:blipFill>
        <p:spPr>
          <a:xfrm>
            <a:off x="287590" y="1787574"/>
            <a:ext cx="4052930" cy="2960272"/>
          </a:xfrm>
          <a:prstGeom prst="rect">
            <a:avLst/>
          </a:prstGeom>
          <a:noFill/>
          <a:ln>
            <a:noFill/>
          </a:ln>
        </p:spPr>
      </p:pic>
      <p:sp>
        <p:nvSpPr>
          <p:cNvPr id="95" name="Google Shape;95;p2"/>
          <p:cNvSpPr txBox="1"/>
          <p:nvPr/>
        </p:nvSpPr>
        <p:spPr>
          <a:xfrm>
            <a:off x="4729180" y="3671279"/>
            <a:ext cx="3951680" cy="1887497"/>
          </a:xfrm>
          <a:prstGeom prst="rect">
            <a:avLst/>
          </a:prstGeom>
          <a:noFill/>
          <a:ln>
            <a:noFill/>
          </a:ln>
        </p:spPr>
        <p:txBody>
          <a:bodyPr spcFirstLastPara="1" wrap="square" lIns="68569" tIns="34275" rIns="68569" bIns="34275" anchor="t" anchorCtr="0">
            <a:noAutofit/>
          </a:bodyPr>
          <a:lstStyle/>
          <a:p>
            <a:pPr algn="just">
              <a:lnSpc>
                <a:spcPct val="90000"/>
              </a:lnSpc>
              <a:buClr>
                <a:schemeClr val="dk1"/>
              </a:buClr>
              <a:buSzPts val="2400"/>
            </a:pPr>
            <a:r>
              <a:rPr lang="en-GB" sz="1500" dirty="0">
                <a:solidFill>
                  <a:schemeClr val="dk1"/>
                </a:solidFill>
                <a:latin typeface="Avenir"/>
                <a:ea typeface="Avenir"/>
                <a:cs typeface="Avenir"/>
                <a:sym typeface="Avenir"/>
              </a:rPr>
              <a:t>Punctuality is also very important; if children arrive late, they may miss important information to support their learning and it can also cause upset, arriving after their peers. </a:t>
            </a:r>
          </a:p>
          <a:p>
            <a:pPr algn="just">
              <a:lnSpc>
                <a:spcPct val="90000"/>
              </a:lnSpc>
              <a:buClr>
                <a:schemeClr val="dk1"/>
              </a:buClr>
              <a:buSzPts val="2400"/>
            </a:pPr>
            <a:r>
              <a:rPr lang="en-GB" sz="1500" dirty="0">
                <a:solidFill>
                  <a:schemeClr val="dk1"/>
                </a:solidFill>
                <a:latin typeface="Avenir"/>
                <a:ea typeface="Avenir"/>
                <a:cs typeface="Avenir"/>
                <a:sym typeface="Avenir"/>
              </a:rPr>
              <a:t>If you do arrive late, you will need to go to the office and complete an online form. This is so we can monitor punctuality and support where necessary. </a:t>
            </a:r>
            <a:endParaRPr sz="1500" dirty="0">
              <a:solidFill>
                <a:schemeClr val="dk1"/>
              </a:solidFill>
              <a:latin typeface="Avenir"/>
              <a:ea typeface="Avenir"/>
              <a:cs typeface="Avenir"/>
              <a:sym typeface="Avenir"/>
            </a:endParaRPr>
          </a:p>
        </p:txBody>
      </p:sp>
      <p:sp>
        <p:nvSpPr>
          <p:cNvPr id="2" name="TextBox 1"/>
          <p:cNvSpPr txBox="1"/>
          <p:nvPr/>
        </p:nvSpPr>
        <p:spPr>
          <a:xfrm>
            <a:off x="287589" y="4747846"/>
            <a:ext cx="4137140" cy="923330"/>
          </a:xfrm>
          <a:prstGeom prst="rect">
            <a:avLst/>
          </a:prstGeom>
          <a:noFill/>
        </p:spPr>
        <p:txBody>
          <a:bodyPr wrap="square" rtlCol="0">
            <a:spAutoFit/>
          </a:bodyPr>
          <a:lstStyle/>
          <a:p>
            <a:r>
              <a:rPr lang="en-GB" sz="1350" dirty="0"/>
              <a:t>If you were to achieve 90% on a test, you would probably be very happy. However, if a child attends school only 90% of the time, they will have missed 4 weeks by the end of the school year!</a:t>
            </a:r>
          </a:p>
        </p:txBody>
      </p:sp>
    </p:spTree>
    <p:extLst>
      <p:ext uri="{BB962C8B-B14F-4D97-AF65-F5344CB8AC3E}">
        <p14:creationId xmlns:p14="http://schemas.microsoft.com/office/powerpoint/2010/main" val="703437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3"/>
          <p:cNvSpPr txBox="1">
            <a:spLocks noGrp="1"/>
          </p:cNvSpPr>
          <p:nvPr>
            <p:ph type="title"/>
          </p:nvPr>
        </p:nvSpPr>
        <p:spPr>
          <a:xfrm>
            <a:off x="628650" y="1131094"/>
            <a:ext cx="7886700" cy="994172"/>
          </a:xfrm>
          <a:prstGeom prst="rect">
            <a:avLst/>
          </a:prstGeom>
          <a:noFill/>
          <a:ln>
            <a:noFill/>
          </a:ln>
        </p:spPr>
        <p:txBody>
          <a:bodyPr spcFirstLastPara="1" vert="horz" wrap="square" lIns="68569" tIns="34275" rIns="68569" bIns="34275" rtlCol="0" anchor="ctr" anchorCtr="0">
            <a:normAutofit/>
          </a:bodyPr>
          <a:lstStyle/>
          <a:p>
            <a:pPr>
              <a:lnSpc>
                <a:spcPct val="90000"/>
              </a:lnSpc>
              <a:spcBef>
                <a:spcPts val="0"/>
              </a:spcBef>
              <a:buClr>
                <a:srgbClr val="00B050"/>
              </a:buClr>
              <a:buSzPts val="4400"/>
            </a:pPr>
            <a:r>
              <a:rPr lang="en-GB" dirty="0">
                <a:solidFill>
                  <a:srgbClr val="00B050"/>
                </a:solidFill>
                <a:latin typeface="Avenir"/>
                <a:ea typeface="Avenir"/>
                <a:cs typeface="Avenir"/>
                <a:sym typeface="Avenir"/>
              </a:rPr>
              <a:t>Holidays</a:t>
            </a:r>
            <a:endParaRPr dirty="0">
              <a:solidFill>
                <a:srgbClr val="00B050"/>
              </a:solidFill>
              <a:latin typeface="Avenir"/>
              <a:ea typeface="Avenir"/>
              <a:cs typeface="Avenir"/>
              <a:sym typeface="Avenir"/>
            </a:endParaRPr>
          </a:p>
        </p:txBody>
      </p:sp>
      <p:sp>
        <p:nvSpPr>
          <p:cNvPr id="101" name="Google Shape;101;p3"/>
          <p:cNvSpPr txBox="1">
            <a:spLocks noGrp="1"/>
          </p:cNvSpPr>
          <p:nvPr>
            <p:ph type="body" idx="1"/>
          </p:nvPr>
        </p:nvSpPr>
        <p:spPr>
          <a:xfrm>
            <a:off x="596753" y="1867620"/>
            <a:ext cx="7886700" cy="1924063"/>
          </a:xfrm>
          <a:prstGeom prst="rect">
            <a:avLst/>
          </a:prstGeom>
          <a:noFill/>
          <a:ln>
            <a:noFill/>
          </a:ln>
        </p:spPr>
        <p:txBody>
          <a:bodyPr spcFirstLastPara="1" vert="horz" wrap="square" lIns="68569" tIns="34275" rIns="68569" bIns="34275" rtlCol="0" anchor="t" anchorCtr="0">
            <a:normAutofit fontScale="85000" lnSpcReduction="20000"/>
          </a:bodyPr>
          <a:lstStyle/>
          <a:p>
            <a:pPr marL="0" indent="0">
              <a:lnSpc>
                <a:spcPct val="90000"/>
              </a:lnSpc>
              <a:spcBef>
                <a:spcPts val="0"/>
              </a:spcBef>
              <a:buClr>
                <a:schemeClr val="dk1"/>
              </a:buClr>
              <a:buSzPts val="2800"/>
              <a:buNone/>
            </a:pPr>
            <a:endParaRPr lang="en-GB" dirty="0" smtClean="0">
              <a:latin typeface="Avenir"/>
              <a:ea typeface="Avenir"/>
              <a:cs typeface="Avenir"/>
              <a:sym typeface="Avenir"/>
            </a:endParaRPr>
          </a:p>
          <a:p>
            <a:pPr marL="171450" indent="-171450">
              <a:lnSpc>
                <a:spcPct val="90000"/>
              </a:lnSpc>
              <a:spcBef>
                <a:spcPts val="0"/>
              </a:spcBef>
              <a:buClr>
                <a:schemeClr val="dk1"/>
              </a:buClr>
              <a:buSzPts val="2800"/>
            </a:pPr>
            <a:r>
              <a:rPr lang="en-GB" dirty="0" smtClean="0">
                <a:latin typeface="Avenir"/>
                <a:ea typeface="Avenir"/>
                <a:cs typeface="Avenir"/>
                <a:sym typeface="Avenir"/>
              </a:rPr>
              <a:t>In accordance with local </a:t>
            </a:r>
            <a:r>
              <a:rPr lang="en-GB" dirty="0">
                <a:latin typeface="Avenir"/>
                <a:ea typeface="Avenir"/>
                <a:cs typeface="Avenir"/>
                <a:sym typeface="Avenir"/>
              </a:rPr>
              <a:t>a</a:t>
            </a:r>
            <a:r>
              <a:rPr lang="en-GB" dirty="0" smtClean="0">
                <a:latin typeface="Avenir"/>
                <a:ea typeface="Avenir"/>
                <a:cs typeface="Avenir"/>
                <a:sym typeface="Avenir"/>
              </a:rPr>
              <a:t>uthority guidance, holidays during term time will only be authorised </a:t>
            </a:r>
            <a:r>
              <a:rPr lang="en-GB" dirty="0">
                <a:latin typeface="Avenir"/>
                <a:ea typeface="Avenir"/>
                <a:cs typeface="Avenir"/>
                <a:sym typeface="Avenir"/>
              </a:rPr>
              <a:t>in </a:t>
            </a:r>
            <a:r>
              <a:rPr lang="en-GB" dirty="0" smtClean="0">
                <a:latin typeface="Avenir"/>
                <a:ea typeface="Avenir"/>
                <a:cs typeface="Avenir"/>
                <a:sym typeface="Avenir"/>
              </a:rPr>
              <a:t>the most exceptional </a:t>
            </a:r>
            <a:r>
              <a:rPr lang="en-GB" dirty="0">
                <a:latin typeface="Avenir"/>
                <a:ea typeface="Avenir"/>
                <a:cs typeface="Avenir"/>
                <a:sym typeface="Avenir"/>
              </a:rPr>
              <a:t>circumstances.  </a:t>
            </a:r>
            <a:endParaRPr dirty="0"/>
          </a:p>
          <a:p>
            <a:pPr marL="171450" indent="-171450">
              <a:lnSpc>
                <a:spcPct val="90000"/>
              </a:lnSpc>
              <a:spcBef>
                <a:spcPts val="750"/>
              </a:spcBef>
              <a:buClr>
                <a:schemeClr val="dk1"/>
              </a:buClr>
              <a:buSzPts val="2800"/>
            </a:pPr>
            <a:r>
              <a:rPr lang="en-GB" dirty="0">
                <a:latin typeface="Avenir"/>
                <a:ea typeface="Avenir"/>
                <a:cs typeface="Avenir"/>
                <a:sym typeface="Avenir"/>
              </a:rPr>
              <a:t>Unauthorised </a:t>
            </a:r>
            <a:r>
              <a:rPr lang="en-GB" dirty="0" smtClean="0">
                <a:latin typeface="Avenir"/>
                <a:ea typeface="Avenir"/>
                <a:cs typeface="Avenir"/>
                <a:sym typeface="Avenir"/>
              </a:rPr>
              <a:t>holidays/absences may </a:t>
            </a:r>
            <a:r>
              <a:rPr lang="en-GB" dirty="0">
                <a:latin typeface="Avenir"/>
                <a:ea typeface="Avenir"/>
                <a:cs typeface="Avenir"/>
                <a:sym typeface="Avenir"/>
              </a:rPr>
              <a:t>incur a penalty notice fine from the local authority. </a:t>
            </a:r>
            <a:endParaRPr dirty="0">
              <a:latin typeface="Avenir"/>
              <a:ea typeface="Avenir"/>
              <a:cs typeface="Avenir"/>
              <a:sym typeface="Avenir"/>
            </a:endParaRPr>
          </a:p>
        </p:txBody>
      </p:sp>
      <p:pic>
        <p:nvPicPr>
          <p:cNvPr id="102" name="Google Shape;102;p3"/>
          <p:cNvPicPr preferRelativeResize="0"/>
          <p:nvPr/>
        </p:nvPicPr>
        <p:blipFill rotWithShape="1">
          <a:blip r:embed="rId3">
            <a:alphaModFix/>
          </a:blip>
          <a:srcRect/>
          <a:stretch/>
        </p:blipFill>
        <p:spPr>
          <a:xfrm>
            <a:off x="8001000" y="975116"/>
            <a:ext cx="976601" cy="863901"/>
          </a:xfrm>
          <a:prstGeom prst="rect">
            <a:avLst/>
          </a:prstGeom>
          <a:noFill/>
          <a:ln>
            <a:noFill/>
          </a:ln>
        </p:spPr>
      </p:pic>
      <p:sp>
        <p:nvSpPr>
          <p:cNvPr id="104" name="Google Shape;104;p3"/>
          <p:cNvSpPr txBox="1"/>
          <p:nvPr/>
        </p:nvSpPr>
        <p:spPr>
          <a:xfrm>
            <a:off x="628650" y="4685248"/>
            <a:ext cx="7886700" cy="1453726"/>
          </a:xfrm>
          <a:prstGeom prst="rect">
            <a:avLst/>
          </a:prstGeom>
          <a:noFill/>
          <a:ln>
            <a:noFill/>
          </a:ln>
        </p:spPr>
        <p:txBody>
          <a:bodyPr spcFirstLastPara="1" wrap="square" lIns="68569" tIns="34275" rIns="68569" bIns="34275" anchor="t" anchorCtr="0">
            <a:normAutofit/>
          </a:bodyPr>
          <a:lstStyle/>
          <a:p>
            <a:pPr lvl="0">
              <a:lnSpc>
                <a:spcPct val="90000"/>
              </a:lnSpc>
              <a:buClr>
                <a:schemeClr val="dk1"/>
              </a:buClr>
              <a:buSzPts val="2800"/>
            </a:pPr>
            <a:endParaRPr lang="en-GB" sz="2100" dirty="0">
              <a:solidFill>
                <a:schemeClr val="dk1"/>
              </a:solidFill>
              <a:latin typeface="Avenir"/>
              <a:ea typeface="Avenir"/>
              <a:cs typeface="Avenir"/>
              <a:sym typeface="Avenir"/>
            </a:endParaRPr>
          </a:p>
        </p:txBody>
      </p:sp>
      <p:sp>
        <p:nvSpPr>
          <p:cNvPr id="3" name="Rectangle 2"/>
          <p:cNvSpPr>
            <a:spLocks noChangeArrowheads="1"/>
          </p:cNvSpPr>
          <p:nvPr/>
        </p:nvSpPr>
        <p:spPr bwMode="auto">
          <a:xfrm>
            <a:off x="0" y="890201"/>
            <a:ext cx="176972"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r>
              <a:rPr lang="en-US" altLang="en-US" sz="1350" dirty="0"/>
              <a:t> </a:t>
            </a:r>
            <a:endParaRPr lang="en-US" altLang="en-US" sz="1350" dirty="0">
              <a:latin typeface="Arial" panose="020B0604020202020204" pitchFamily="34" charset="0"/>
            </a:endParaRPr>
          </a:p>
        </p:txBody>
      </p:sp>
    </p:spTree>
    <p:extLst>
      <p:ext uri="{BB962C8B-B14F-4D97-AF65-F5344CB8AC3E}">
        <p14:creationId xmlns:p14="http://schemas.microsoft.com/office/powerpoint/2010/main" val="22617737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4"/>
          <p:cNvSpPr txBox="1">
            <a:spLocks noGrp="1"/>
          </p:cNvSpPr>
          <p:nvPr>
            <p:ph type="title"/>
          </p:nvPr>
        </p:nvSpPr>
        <p:spPr>
          <a:xfrm>
            <a:off x="628650" y="1131094"/>
            <a:ext cx="7886700" cy="994172"/>
          </a:xfrm>
          <a:prstGeom prst="rect">
            <a:avLst/>
          </a:prstGeom>
          <a:noFill/>
          <a:ln>
            <a:noFill/>
          </a:ln>
        </p:spPr>
        <p:txBody>
          <a:bodyPr spcFirstLastPara="1" vert="horz" wrap="square" lIns="68569" tIns="34275" rIns="68569" bIns="34275" rtlCol="0" anchor="ctr" anchorCtr="0">
            <a:normAutofit/>
          </a:bodyPr>
          <a:lstStyle/>
          <a:p>
            <a:pPr>
              <a:lnSpc>
                <a:spcPct val="90000"/>
              </a:lnSpc>
              <a:spcBef>
                <a:spcPts val="0"/>
              </a:spcBef>
              <a:buClr>
                <a:srgbClr val="00B050"/>
              </a:buClr>
              <a:buSzPts val="4400"/>
            </a:pPr>
            <a:r>
              <a:rPr lang="en-GB" dirty="0" smtClean="0">
                <a:solidFill>
                  <a:srgbClr val="00B050"/>
                </a:solidFill>
              </a:rPr>
              <a:t>Personal Information</a:t>
            </a:r>
            <a:endParaRPr dirty="0">
              <a:solidFill>
                <a:srgbClr val="00B050"/>
              </a:solidFill>
            </a:endParaRPr>
          </a:p>
        </p:txBody>
      </p:sp>
      <p:sp>
        <p:nvSpPr>
          <p:cNvPr id="110" name="Google Shape;110;p4"/>
          <p:cNvSpPr txBox="1">
            <a:spLocks noGrp="1"/>
          </p:cNvSpPr>
          <p:nvPr>
            <p:ph type="body" idx="1"/>
          </p:nvPr>
        </p:nvSpPr>
        <p:spPr>
          <a:xfrm>
            <a:off x="628650" y="2226469"/>
            <a:ext cx="7886700" cy="1070954"/>
          </a:xfrm>
          <a:prstGeom prst="rect">
            <a:avLst/>
          </a:prstGeom>
          <a:noFill/>
          <a:ln>
            <a:noFill/>
          </a:ln>
        </p:spPr>
        <p:txBody>
          <a:bodyPr spcFirstLastPara="1" vert="horz" wrap="square" lIns="68569" tIns="34275" rIns="68569" bIns="34275" rtlCol="0" anchor="t" anchorCtr="0">
            <a:noAutofit/>
          </a:bodyPr>
          <a:lstStyle/>
          <a:p>
            <a:pPr marL="0" indent="0" algn="just">
              <a:lnSpc>
                <a:spcPct val="90000"/>
              </a:lnSpc>
              <a:spcBef>
                <a:spcPts val="0"/>
              </a:spcBef>
              <a:buClr>
                <a:schemeClr val="dk1"/>
              </a:buClr>
              <a:buSzPts val="2800"/>
              <a:buNone/>
            </a:pPr>
            <a:r>
              <a:rPr lang="en-GB" sz="2700" dirty="0">
                <a:latin typeface="Avenir"/>
                <a:ea typeface="Avenir"/>
                <a:cs typeface="Avenir"/>
                <a:sym typeface="Avenir"/>
              </a:rPr>
              <a:t>It is very important that we have phone numbers and addresses for all parent/carers and would kindly ask that you keep the school updated should any parent/carer have a change of details. Please also update any medical information as necessary.  </a:t>
            </a:r>
            <a:endParaRPr sz="2700" dirty="0">
              <a:latin typeface="Avenir"/>
              <a:ea typeface="Avenir"/>
              <a:cs typeface="Avenir"/>
              <a:sym typeface="Avenir"/>
            </a:endParaRPr>
          </a:p>
        </p:txBody>
      </p:sp>
    </p:spTree>
    <p:extLst>
      <p:ext uri="{BB962C8B-B14F-4D97-AF65-F5344CB8AC3E}">
        <p14:creationId xmlns:p14="http://schemas.microsoft.com/office/powerpoint/2010/main" val="21106284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1"/>
          <p:cNvSpPr txBox="1">
            <a:spLocks noChangeArrowheads="1"/>
          </p:cNvSpPr>
          <p:nvPr/>
        </p:nvSpPr>
        <p:spPr bwMode="auto">
          <a:xfrm>
            <a:off x="2340767" y="4225007"/>
            <a:ext cx="4537075"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ea typeface="MS PGothic" panose="020B0600070205080204" pitchFamily="34" charset="-128"/>
              </a:defRPr>
            </a:lvl1pPr>
            <a:lvl2pPr marL="742950" indent="-285750">
              <a:spcBef>
                <a:spcPct val="20000"/>
              </a:spcBef>
              <a:buChar char="–"/>
              <a:defRPr sz="2800">
                <a:solidFill>
                  <a:schemeClr val="tx1"/>
                </a:solidFill>
                <a:latin typeface="Times New Roman" panose="02020603050405020304" pitchFamily="18" charset="0"/>
                <a:ea typeface="MS PGothic" panose="020B0600070205080204" pitchFamily="34" charset="-128"/>
              </a:defRPr>
            </a:lvl2pPr>
            <a:lvl3pPr marL="1143000" indent="-228600">
              <a:spcBef>
                <a:spcPct val="20000"/>
              </a:spcBef>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ea typeface="MS PGothic" panose="020B0600070205080204" pitchFamily="34" charset="-128"/>
              </a:defRPr>
            </a:lvl9pPr>
          </a:lstStyle>
          <a:p>
            <a:pPr algn="ctr" eaLnBrk="1" hangingPunct="1">
              <a:spcBef>
                <a:spcPct val="0"/>
              </a:spcBef>
              <a:buFontTx/>
              <a:buNone/>
            </a:pPr>
            <a:r>
              <a:rPr lang="en-GB" altLang="en-US" sz="2600" dirty="0">
                <a:latin typeface="Avenir LT Std 35 Light" panose="020B0402020203020204" pitchFamily="34" charset="0"/>
              </a:rPr>
              <a:t>We encourage you </a:t>
            </a:r>
            <a:r>
              <a:rPr lang="en-GB" altLang="en-US" sz="2600" dirty="0" smtClean="0">
                <a:latin typeface="Avenir LT Std 35 Light" panose="020B0402020203020204" pitchFamily="34" charset="0"/>
              </a:rPr>
              <a:t>to add home learning to be celebrated at Nursery!</a:t>
            </a:r>
            <a:endParaRPr lang="en-GB" altLang="en-US" sz="2600" dirty="0">
              <a:latin typeface="Avenir LT Std 35 Light" panose="020B0402020203020204" pitchFamily="34" charset="0"/>
            </a:endParaRPr>
          </a:p>
        </p:txBody>
      </p:sp>
      <p:pic>
        <p:nvPicPr>
          <p:cNvPr id="7172" name="Picture 8" descr="Tapestry Online Journal – King William Playgroup"/>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2200230" y="1153793"/>
            <a:ext cx="4812759" cy="3071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2"/>
          <p:cNvSpPr txBox="1">
            <a:spLocks noChangeArrowheads="1"/>
          </p:cNvSpPr>
          <p:nvPr/>
        </p:nvSpPr>
        <p:spPr>
          <a:xfrm>
            <a:off x="0" y="0"/>
            <a:ext cx="9144000" cy="1447799"/>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5400" b="1" dirty="0" smtClean="0">
                <a:solidFill>
                  <a:srgbClr val="008000"/>
                </a:solidFill>
                <a:latin typeface="Avenir LT Std 35 Light" panose="020B0402020203020204" pitchFamily="34" charset="0"/>
              </a:rPr>
              <a:t>Tapestry!</a:t>
            </a:r>
          </a:p>
        </p:txBody>
      </p:sp>
      <p:pic>
        <p:nvPicPr>
          <p:cNvPr id="2050" name="Picture 2" descr="Arbor - Chestnut Grove Academ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95836" y="5589240"/>
            <a:ext cx="2952328" cy="11148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16723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63638"/>
            <a:ext cx="9144000" cy="1977330"/>
          </a:xfrm>
        </p:spPr>
        <p:txBody>
          <a:bodyPr>
            <a:normAutofit fontScale="70000" lnSpcReduction="20000"/>
          </a:bodyPr>
          <a:lstStyle/>
          <a:p>
            <a:pPr algn="just"/>
            <a:r>
              <a:rPr lang="en-GB" sz="3800" dirty="0" smtClean="0">
                <a:latin typeface="Avenir LT Std 35 Light" panose="020B0402020203020204" pitchFamily="34" charset="0"/>
              </a:rPr>
              <a:t>Please check our Nursery page on the website for updates and important dates. </a:t>
            </a:r>
          </a:p>
          <a:p>
            <a:pPr algn="just"/>
            <a:r>
              <a:rPr lang="en-US" sz="3800" dirty="0" smtClean="0">
                <a:latin typeface="Avenir LT Std 35 Light" panose="020B0402020203020204" pitchFamily="34" charset="0"/>
              </a:rPr>
              <a:t>Select the Children icon from the bar and click class pages.</a:t>
            </a:r>
          </a:p>
          <a:p>
            <a:pPr algn="just"/>
            <a:r>
              <a:rPr lang="en-US" sz="3800" dirty="0" smtClean="0">
                <a:latin typeface="Avenir LT Std 35 Light" panose="020B0402020203020204" pitchFamily="34" charset="0"/>
              </a:rPr>
              <a:t>Select your year group. </a:t>
            </a:r>
          </a:p>
          <a:p>
            <a:pPr algn="just"/>
            <a:endParaRPr lang="en-GB" sz="3800" b="1" dirty="0">
              <a:solidFill>
                <a:srgbClr val="FFC000"/>
              </a:solidFill>
              <a:latin typeface="SassoonPrimaryInfant" pitchFamily="2" charset="0"/>
            </a:endParaRPr>
          </a:p>
          <a:p>
            <a:pPr algn="just"/>
            <a:endParaRPr lang="en-GB" sz="5100" b="1" dirty="0" smtClean="0">
              <a:solidFill>
                <a:srgbClr val="FFC000"/>
              </a:solidFill>
              <a:latin typeface="SassoonPrimaryInfant" pitchFamily="2" charset="0"/>
            </a:endParaRPr>
          </a:p>
          <a:p>
            <a:endParaRPr lang="en-GB" dirty="0"/>
          </a:p>
          <a:p>
            <a:endParaRPr lang="en-GB" dirty="0"/>
          </a:p>
        </p:txBody>
      </p:sp>
      <p:sp>
        <p:nvSpPr>
          <p:cNvPr id="6" name="Rectangle 2"/>
          <p:cNvSpPr txBox="1">
            <a:spLocks noChangeArrowheads="1"/>
          </p:cNvSpPr>
          <p:nvPr/>
        </p:nvSpPr>
        <p:spPr bwMode="auto">
          <a:xfrm>
            <a:off x="0" y="0"/>
            <a:ext cx="9144000"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2pPr>
            <a:lvl3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3pPr>
            <a:lvl4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4pPr>
            <a:lvl5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eaLnBrk="1" hangingPunct="1">
              <a:defRPr/>
            </a:pPr>
            <a:r>
              <a:rPr lang="en-US" altLang="en-US" sz="5400" b="1" kern="0" dirty="0" smtClean="0">
                <a:solidFill>
                  <a:srgbClr val="008000"/>
                </a:solidFill>
                <a:latin typeface="Avenir LT Std 35 Light" panose="020B0402020203020204" pitchFamily="34" charset="0"/>
              </a:rPr>
              <a:t>Our Website</a:t>
            </a:r>
            <a:endParaRPr lang="en-GB" altLang="en-US" sz="5400" b="1" kern="0" dirty="0" smtClean="0">
              <a:solidFill>
                <a:srgbClr val="008000"/>
              </a:solidFill>
              <a:latin typeface="Avenir LT Std 35 Light" panose="020B0402020203020204" pitchFamily="34" charset="0"/>
            </a:endParaRPr>
          </a:p>
        </p:txBody>
      </p:sp>
      <p:pic>
        <p:nvPicPr>
          <p:cNvPr id="4" name="Picture 3"/>
          <p:cNvPicPr>
            <a:picLocks noChangeAspect="1"/>
          </p:cNvPicPr>
          <p:nvPr/>
        </p:nvPicPr>
        <p:blipFill>
          <a:blip r:embed="rId2"/>
          <a:stretch>
            <a:fillRect/>
          </a:stretch>
        </p:blipFill>
        <p:spPr>
          <a:xfrm>
            <a:off x="5995009" y="2327276"/>
            <a:ext cx="1364792" cy="1324254"/>
          </a:xfrm>
          <a:prstGeom prst="rect">
            <a:avLst/>
          </a:prstGeom>
        </p:spPr>
      </p:pic>
      <p:pic>
        <p:nvPicPr>
          <p:cNvPr id="5" name="Picture 4"/>
          <p:cNvPicPr>
            <a:picLocks noChangeAspect="1"/>
          </p:cNvPicPr>
          <p:nvPr/>
        </p:nvPicPr>
        <p:blipFill>
          <a:blip r:embed="rId3"/>
          <a:stretch>
            <a:fillRect/>
          </a:stretch>
        </p:blipFill>
        <p:spPr>
          <a:xfrm>
            <a:off x="467544" y="3456003"/>
            <a:ext cx="3629025" cy="2657475"/>
          </a:xfrm>
          <a:prstGeom prst="rect">
            <a:avLst/>
          </a:prstGeom>
        </p:spPr>
      </p:pic>
      <p:pic>
        <p:nvPicPr>
          <p:cNvPr id="8" name="Picture 7"/>
          <p:cNvPicPr>
            <a:picLocks noChangeAspect="1"/>
          </p:cNvPicPr>
          <p:nvPr/>
        </p:nvPicPr>
        <p:blipFill>
          <a:blip r:embed="rId4"/>
          <a:stretch>
            <a:fillRect/>
          </a:stretch>
        </p:blipFill>
        <p:spPr>
          <a:xfrm>
            <a:off x="4310037" y="4965619"/>
            <a:ext cx="4499000" cy="1153265"/>
          </a:xfrm>
          <a:prstGeom prst="rect">
            <a:avLst/>
          </a:prstGeom>
        </p:spPr>
      </p:pic>
      <p:pic>
        <p:nvPicPr>
          <p:cNvPr id="9" name="Picture 8"/>
          <p:cNvPicPr>
            <a:picLocks noChangeAspect="1"/>
          </p:cNvPicPr>
          <p:nvPr/>
        </p:nvPicPr>
        <p:blipFill>
          <a:blip r:embed="rId5"/>
          <a:stretch>
            <a:fillRect/>
          </a:stretch>
        </p:blipFill>
        <p:spPr>
          <a:xfrm>
            <a:off x="4298383" y="3680339"/>
            <a:ext cx="4510654" cy="1207981"/>
          </a:xfrm>
          <a:prstGeom prst="rect">
            <a:avLst/>
          </a:prstGeom>
        </p:spPr>
      </p:pic>
    </p:spTree>
    <p:extLst>
      <p:ext uri="{BB962C8B-B14F-4D97-AF65-F5344CB8AC3E}">
        <p14:creationId xmlns:p14="http://schemas.microsoft.com/office/powerpoint/2010/main" val="20804307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63638"/>
            <a:ext cx="9144000" cy="5694362"/>
          </a:xfrm>
        </p:spPr>
        <p:txBody>
          <a:bodyPr>
            <a:normAutofit/>
          </a:bodyPr>
          <a:lstStyle/>
          <a:p>
            <a:pPr algn="just"/>
            <a:r>
              <a:rPr lang="en-GB" dirty="0" smtClean="0">
                <a:latin typeface="Avenir LT Std 35 Light" panose="020B0402020203020204" pitchFamily="34" charset="0"/>
              </a:rPr>
              <a:t>Please remember to bring one piece of fruit/vegetable for snack with a bottle of water. No other snacks please. Please ensure that packed lunches are healthy and try to avoid cooked foods please.  </a:t>
            </a:r>
          </a:p>
          <a:p>
            <a:pPr marL="0" indent="0" algn="just">
              <a:buNone/>
            </a:pPr>
            <a:endParaRPr lang="en-GB" dirty="0">
              <a:latin typeface="Avenir LT Std 35 Light" panose="020B0402020203020204" pitchFamily="34" charset="0"/>
            </a:endParaRPr>
          </a:p>
          <a:p>
            <a:pPr algn="just"/>
            <a:r>
              <a:rPr lang="en-GB" dirty="0" smtClean="0">
                <a:latin typeface="Avenir LT Std 35 Light" panose="020B0402020203020204" pitchFamily="34" charset="0"/>
              </a:rPr>
              <a:t>Please write your child’s name on </a:t>
            </a:r>
            <a:r>
              <a:rPr lang="en-GB" i="1" dirty="0" smtClean="0">
                <a:latin typeface="Avenir LT Std 35 Light" panose="020B0402020203020204" pitchFamily="34" charset="0"/>
              </a:rPr>
              <a:t>all</a:t>
            </a:r>
            <a:r>
              <a:rPr lang="en-GB" dirty="0" smtClean="0">
                <a:latin typeface="Avenir LT Std 35 Light" panose="020B0402020203020204" pitchFamily="34" charset="0"/>
              </a:rPr>
              <a:t> personal belongings and clothing. This is very important as the children often can not identify their own belongings.</a:t>
            </a:r>
          </a:p>
          <a:p>
            <a:pPr marL="0" indent="0" algn="just">
              <a:buNone/>
            </a:pPr>
            <a:endParaRPr lang="en-GB" dirty="0" smtClean="0">
              <a:latin typeface="Avenir LT Std 35 Light" panose="020B0402020203020204" pitchFamily="34" charset="0"/>
            </a:endParaRPr>
          </a:p>
          <a:p>
            <a:pPr marL="0" indent="0" algn="just">
              <a:buNone/>
            </a:pPr>
            <a:endParaRPr lang="en-GB" sz="3800" b="1" dirty="0">
              <a:solidFill>
                <a:srgbClr val="FFC000"/>
              </a:solidFill>
              <a:latin typeface="SassoonPrimaryInfant" pitchFamily="2" charset="0"/>
            </a:endParaRPr>
          </a:p>
          <a:p>
            <a:pPr algn="just"/>
            <a:endParaRPr lang="en-GB" sz="5100" b="1" dirty="0" smtClean="0">
              <a:solidFill>
                <a:srgbClr val="FFC000"/>
              </a:solidFill>
              <a:latin typeface="SassoonPrimaryInfant" pitchFamily="2" charset="0"/>
            </a:endParaRPr>
          </a:p>
          <a:p>
            <a:endParaRPr lang="en-GB" dirty="0"/>
          </a:p>
          <a:p>
            <a:endParaRPr lang="en-GB" dirty="0"/>
          </a:p>
        </p:txBody>
      </p:sp>
      <p:sp>
        <p:nvSpPr>
          <p:cNvPr id="6" name="Rectangle 2"/>
          <p:cNvSpPr txBox="1">
            <a:spLocks noChangeArrowheads="1"/>
          </p:cNvSpPr>
          <p:nvPr/>
        </p:nvSpPr>
        <p:spPr bwMode="auto">
          <a:xfrm>
            <a:off x="0" y="0"/>
            <a:ext cx="9144000"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a:solidFill>
                  <a:schemeClr val="tx2"/>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2pPr>
            <a:lvl3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3pPr>
            <a:lvl4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4pPr>
            <a:lvl5pPr algn="ctr" rtl="0" eaLnBrk="0" fontAlgn="base" hangingPunct="0">
              <a:spcBef>
                <a:spcPct val="0"/>
              </a:spcBef>
              <a:spcAft>
                <a:spcPct val="0"/>
              </a:spcAft>
              <a:defRPr sz="4400">
                <a:solidFill>
                  <a:schemeClr val="tx2"/>
                </a:solidFill>
                <a:latin typeface="Times New Roman" pitchFamily="18" charset="0"/>
                <a:ea typeface="MS PGothic" pitchFamily="34" charset="-128"/>
                <a:cs typeface="ＭＳ Ｐゴシック"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a:lstStyle>
          <a:p>
            <a:pPr eaLnBrk="1" hangingPunct="1">
              <a:defRPr/>
            </a:pPr>
            <a:r>
              <a:rPr lang="en-US" altLang="en-US" sz="5400" b="1" kern="0" dirty="0" smtClean="0">
                <a:solidFill>
                  <a:srgbClr val="008000"/>
                </a:solidFill>
                <a:latin typeface="Avenir LT Std 35 Light" panose="020B0402020203020204" pitchFamily="34" charset="0"/>
              </a:rPr>
              <a:t>Lastly…</a:t>
            </a:r>
            <a:endParaRPr lang="en-GB" altLang="en-US" sz="5400" b="1" kern="0" dirty="0" smtClean="0">
              <a:solidFill>
                <a:srgbClr val="008000"/>
              </a:solidFill>
              <a:latin typeface="Avenir LT Std 35 Light" panose="020B0402020203020204" pitchFamily="34" charset="0"/>
            </a:endParaRPr>
          </a:p>
        </p:txBody>
      </p:sp>
    </p:spTree>
    <p:extLst>
      <p:ext uri="{BB962C8B-B14F-4D97-AF65-F5344CB8AC3E}">
        <p14:creationId xmlns:p14="http://schemas.microsoft.com/office/powerpoint/2010/main" val="25024157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49" y="188640"/>
            <a:ext cx="9144000" cy="1905322"/>
          </a:xfrm>
        </p:spPr>
        <p:txBody>
          <a:bodyPr>
            <a:normAutofit fontScale="92500" lnSpcReduction="20000"/>
          </a:bodyPr>
          <a:lstStyle/>
          <a:p>
            <a:pPr marL="0" indent="0" algn="ctr">
              <a:buNone/>
            </a:pPr>
            <a:r>
              <a:rPr lang="en-US" sz="4800" dirty="0" smtClean="0">
                <a:latin typeface="Avenir LT Std 35 Light" panose="020B0402020203020204" pitchFamily="34" charset="0"/>
              </a:rPr>
              <a:t>Thank you!</a:t>
            </a:r>
          </a:p>
          <a:p>
            <a:pPr marL="0" indent="0" algn="ctr">
              <a:buNone/>
            </a:pPr>
            <a:r>
              <a:rPr lang="en-US" sz="4800" dirty="0" smtClean="0">
                <a:latin typeface="Avenir LT Std 35 Light" panose="020B0402020203020204" pitchFamily="34" charset="0"/>
              </a:rPr>
              <a:t>We hope your child has the best year with us!</a:t>
            </a:r>
            <a:endParaRPr lang="en-GB" sz="4800" dirty="0" smtClean="0">
              <a:latin typeface="Avenir LT Std 35 Light" panose="020B0402020203020204" pitchFamily="34" charset="0"/>
            </a:endParaRPr>
          </a:p>
          <a:p>
            <a:pPr algn="just"/>
            <a:endParaRPr lang="en-GB" sz="3800" b="1" dirty="0">
              <a:solidFill>
                <a:srgbClr val="FFC000"/>
              </a:solidFill>
              <a:latin typeface="SassoonPrimaryInfant" pitchFamily="2" charset="0"/>
            </a:endParaRPr>
          </a:p>
          <a:p>
            <a:pPr algn="just"/>
            <a:endParaRPr lang="en-GB" sz="5100" b="1" dirty="0" smtClean="0">
              <a:solidFill>
                <a:srgbClr val="FFC000"/>
              </a:solidFill>
              <a:latin typeface="SassoonPrimaryInfant" pitchFamily="2" charset="0"/>
            </a:endParaRPr>
          </a:p>
          <a:p>
            <a:endParaRPr lang="en-GB" dirty="0"/>
          </a:p>
          <a:p>
            <a:endParaRPr lang="en-GB" dirty="0"/>
          </a:p>
        </p:txBody>
      </p:sp>
      <p:pic>
        <p:nvPicPr>
          <p:cNvPr id="1026" name="Picture 2" descr="Ladybird, ladybug, insects, cartoon, snout png | PNGWin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99705" l="0" r="100000"/>
                    </a14:imgEffect>
                  </a14:imgLayer>
                </a14:imgProps>
              </a:ext>
              <a:ext uri="{28A0092B-C50C-407E-A947-70E740481C1C}">
                <a14:useLocalDpi xmlns:a14="http://schemas.microsoft.com/office/drawing/2010/main" val="0"/>
              </a:ext>
            </a:extLst>
          </a:blip>
          <a:srcRect/>
          <a:stretch>
            <a:fillRect/>
          </a:stretch>
        </p:blipFill>
        <p:spPr bwMode="auto">
          <a:xfrm>
            <a:off x="6343537" y="4653136"/>
            <a:ext cx="2808312" cy="207265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Ladybird, ladybug, insects, cartoon, snout png | PNGWin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99705" l="0" r="100000"/>
                    </a14:imgEffect>
                  </a14:imgLayer>
                </a14:imgProps>
              </a:ext>
              <a:ext uri="{28A0092B-C50C-407E-A947-70E740481C1C}">
                <a14:useLocalDpi xmlns:a14="http://schemas.microsoft.com/office/drawing/2010/main" val="0"/>
              </a:ext>
            </a:extLst>
          </a:blip>
          <a:srcRect/>
          <a:stretch>
            <a:fillRect/>
          </a:stretch>
        </p:blipFill>
        <p:spPr bwMode="auto">
          <a:xfrm rot="5400000">
            <a:off x="577249" y="4552911"/>
            <a:ext cx="2808312" cy="207265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Ladybird, ladybug, insects, cartoon, snout png | PNGWing"/>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99705" l="0" r="100000"/>
                    </a14:imgEffect>
                  </a14:imgLayer>
                </a14:imgProps>
              </a:ext>
              <a:ext uri="{28A0092B-C50C-407E-A947-70E740481C1C}">
                <a14:useLocalDpi xmlns:a14="http://schemas.microsoft.com/office/drawing/2010/main" val="0"/>
              </a:ext>
            </a:extLst>
          </a:blip>
          <a:srcRect/>
          <a:stretch>
            <a:fillRect/>
          </a:stretch>
        </p:blipFill>
        <p:spPr bwMode="auto">
          <a:xfrm>
            <a:off x="3275856" y="3256767"/>
            <a:ext cx="2808312" cy="207265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Ladybird, ladybug, insects, cartoon, snout png | PNGWin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99705" l="0" r="100000"/>
                    </a14:imgEffect>
                  </a14:imgLayer>
                </a14:imgProps>
              </a:ext>
              <a:ext uri="{28A0092B-C50C-407E-A947-70E740481C1C}">
                <a14:useLocalDpi xmlns:a14="http://schemas.microsoft.com/office/drawing/2010/main" val="0"/>
              </a:ext>
            </a:extLst>
          </a:blip>
          <a:srcRect/>
          <a:stretch>
            <a:fillRect/>
          </a:stretch>
        </p:blipFill>
        <p:spPr bwMode="auto">
          <a:xfrm rot="5400000">
            <a:off x="6074180" y="1999076"/>
            <a:ext cx="2808312" cy="207265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Ladybird, ladybug, insects, cartoon, snout png | PNGWing"/>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99705" l="0" r="100000"/>
                    </a14:imgEffect>
                  </a14:imgLayer>
                </a14:imgProps>
              </a:ext>
              <a:ext uri="{28A0092B-C50C-407E-A947-70E740481C1C}">
                <a14:useLocalDpi xmlns:a14="http://schemas.microsoft.com/office/drawing/2010/main" val="0"/>
              </a:ext>
            </a:extLst>
          </a:blip>
          <a:srcRect/>
          <a:stretch>
            <a:fillRect/>
          </a:stretch>
        </p:blipFill>
        <p:spPr bwMode="auto">
          <a:xfrm>
            <a:off x="467544" y="1852611"/>
            <a:ext cx="2808312" cy="2072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907724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7044</TotalTime>
  <Words>941</Words>
  <Application>Microsoft Office PowerPoint</Application>
  <PresentationFormat>On-screen Show (4:3)</PresentationFormat>
  <Paragraphs>89</Paragraphs>
  <Slides>17</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17</vt:i4>
      </vt:variant>
    </vt:vector>
  </HeadingPairs>
  <TitlesOfParts>
    <vt:vector size="28" baseType="lpstr">
      <vt:lpstr>MS PGothic</vt:lpstr>
      <vt:lpstr>MS PGothic</vt:lpstr>
      <vt:lpstr>Arial</vt:lpstr>
      <vt:lpstr>Avenir</vt:lpstr>
      <vt:lpstr>Avenir Book</vt:lpstr>
      <vt:lpstr>Avenir LT Std 35 Light</vt:lpstr>
      <vt:lpstr>Calibri</vt:lpstr>
      <vt:lpstr>Comic Sans MS</vt:lpstr>
      <vt:lpstr>SassoonPrimaryInfant</vt:lpstr>
      <vt:lpstr>Times</vt:lpstr>
      <vt:lpstr>Office Theme</vt:lpstr>
      <vt:lpstr>Learning in the Early Years Nursery</vt:lpstr>
      <vt:lpstr>Day to Day Routine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Attendance</vt:lpstr>
      <vt:lpstr>Holidays</vt:lpstr>
      <vt:lpstr>Personal Information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Early Years Meeting</dc:title>
  <dc:creator>Ellie Balmforth</dc:creator>
  <cp:lastModifiedBy>Ellie Balmforth</cp:lastModifiedBy>
  <cp:revision>98</cp:revision>
  <dcterms:created xsi:type="dcterms:W3CDTF">2013-10-02T12:16:46Z</dcterms:created>
  <dcterms:modified xsi:type="dcterms:W3CDTF">2025-10-15T12:18:30Z</dcterms:modified>
</cp:coreProperties>
</file>