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</p:sldIdLst>
  <p:sldSz cx="6858000" cy="12192000"/>
  <p:notesSz cx="6794500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2" autoAdjust="0"/>
    <p:restoredTop sz="94660"/>
  </p:normalViewPr>
  <p:slideViewPr>
    <p:cSldViewPr snapToGrid="0">
      <p:cViewPr varScale="1">
        <p:scale>
          <a:sx n="66" d="100"/>
          <a:sy n="66" d="100"/>
        </p:scale>
        <p:origin x="276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642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377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026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715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79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99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713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748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72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40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64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C57F9-C111-44FD-BF16-158378012708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FAB96-8438-4A9E-8721-618F1A41B1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77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15239" y="-25679"/>
            <a:ext cx="6922957" cy="1379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7636" y="-116460"/>
            <a:ext cx="866561" cy="96427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EFB5B96-CD62-4F69-ABFA-0D98B66E4A57}"/>
              </a:ext>
            </a:extLst>
          </p:cNvPr>
          <p:cNvSpPr/>
          <p:nvPr/>
        </p:nvSpPr>
        <p:spPr>
          <a:xfrm>
            <a:off x="756952" y="-12685"/>
            <a:ext cx="538035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vinir"/>
              </a:rPr>
              <a:t>School wide  progression of </a:t>
            </a:r>
          </a:p>
          <a:p>
            <a:pPr algn="ctr"/>
            <a:r>
              <a:rPr lang="en-US" sz="1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vinir"/>
              </a:rPr>
              <a:t>Talk for writing</a:t>
            </a:r>
            <a:endParaRPr 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vinir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409163"/>
              </p:ext>
            </p:extLst>
          </p:nvPr>
        </p:nvGraphicFramePr>
        <p:xfrm>
          <a:off x="-15240" y="3923426"/>
          <a:ext cx="6873240" cy="2565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6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66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145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Y1 Key writing performance indicators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words containing each of the 40+ phonemes already taught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Instruction: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Question marks</a:t>
                      </a:r>
                      <a:r>
                        <a:rPr lang="en-GB" sz="800" dirty="0" smtClean="0">
                          <a:latin typeface="Avinir book"/>
                        </a:rPr>
                        <a:t>, </a:t>
                      </a:r>
                      <a:r>
                        <a:rPr lang="en-GB" sz="800" dirty="0" smtClean="0">
                          <a:latin typeface="Avinir book"/>
                        </a:rPr>
                        <a:t>time </a:t>
                      </a:r>
                      <a:r>
                        <a:rPr lang="en-GB" sz="800" dirty="0" smtClean="0">
                          <a:latin typeface="Avinir book"/>
                        </a:rPr>
                        <a:t>conjunctions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common exception words</a:t>
                      </a:r>
                      <a:endParaRPr lang="en-GB" sz="800" b="1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Persuasion: </a:t>
                      </a:r>
                      <a:r>
                        <a:rPr lang="en-GB" sz="800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Exclamation</a:t>
                      </a:r>
                      <a:r>
                        <a:rPr lang="en-GB" sz="800" baseline="0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 marks</a:t>
                      </a:r>
                      <a:r>
                        <a:rPr lang="en-GB" sz="800" baseline="0" dirty="0" smtClean="0">
                          <a:latin typeface="Avinir book"/>
                        </a:rPr>
                        <a:t>, </a:t>
                      </a:r>
                      <a:r>
                        <a:rPr lang="en-GB" sz="800" baseline="0" dirty="0" smtClean="0">
                          <a:latin typeface="Avinir book"/>
                        </a:rPr>
                        <a:t>adjectives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naming the letters of the alphabet in order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Recount:</a:t>
                      </a:r>
                      <a:r>
                        <a:rPr lang="en-GB" sz="800" b="1" baseline="0" dirty="0" smtClean="0">
                          <a:latin typeface="Avinir book"/>
                        </a:rPr>
                        <a:t> </a:t>
                      </a:r>
                      <a:r>
                        <a:rPr lang="en-GB" sz="800" baseline="0" dirty="0" smtClean="0">
                          <a:latin typeface="Avinir book"/>
                        </a:rPr>
                        <a:t>Adjectives, </a:t>
                      </a:r>
                      <a:r>
                        <a:rPr lang="en-GB" sz="800" baseline="0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question </a:t>
                      </a:r>
                      <a:r>
                        <a:rPr lang="en-GB" sz="800" baseline="0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marks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write from memory simple sentences dictated by the teacher that include words using the GPCs and common exception words taught so far.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Avinir book"/>
                        </a:rPr>
                        <a:t>Discussion: </a:t>
                      </a:r>
                      <a:r>
                        <a:rPr lang="en-GB" sz="800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Question marks</a:t>
                      </a:r>
                      <a:r>
                        <a:rPr lang="en-GB" sz="800" dirty="0" smtClean="0">
                          <a:latin typeface="Avinir book"/>
                        </a:rPr>
                        <a:t>, </a:t>
                      </a:r>
                      <a:r>
                        <a:rPr lang="en-GB" sz="800" dirty="0" smtClean="0">
                          <a:latin typeface="Avinir book"/>
                        </a:rPr>
                        <a:t>conjunctions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sequencing sentences to form short narratives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Explanation</a:t>
                      </a:r>
                      <a:r>
                        <a:rPr lang="en-GB" sz="800" dirty="0" smtClean="0">
                          <a:latin typeface="Avinir book"/>
                        </a:rPr>
                        <a:t>: </a:t>
                      </a:r>
                      <a:r>
                        <a:rPr lang="en-GB" sz="800" dirty="0" smtClean="0">
                          <a:latin typeface="Avinir book"/>
                        </a:rPr>
                        <a:t>Sequencing, </a:t>
                      </a:r>
                      <a:r>
                        <a:rPr lang="en-GB" sz="800" dirty="0" smtClean="0">
                          <a:solidFill>
                            <a:srgbClr val="FF0000"/>
                          </a:solidFill>
                          <a:latin typeface="Avinir book"/>
                        </a:rPr>
                        <a:t>prefixes, suffixes</a:t>
                      </a:r>
                      <a:endParaRPr lang="en-GB" sz="800" dirty="0">
                        <a:solidFill>
                          <a:srgbClr val="FF0000"/>
                        </a:solidFill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re-reading what they have written to check that it makes sense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Avinir book"/>
                        </a:rPr>
                        <a:t>Explanation: </a:t>
                      </a:r>
                      <a:r>
                        <a:rPr lang="en-GB" sz="800" dirty="0" smtClean="0">
                          <a:solidFill>
                            <a:schemeClr val="tx1"/>
                          </a:solidFill>
                          <a:latin typeface="Avinir book"/>
                        </a:rPr>
                        <a:t>Time connectives, bullet points</a:t>
                      </a:r>
                      <a:endParaRPr lang="en-GB" sz="800" dirty="0">
                        <a:solidFill>
                          <a:schemeClr val="tx1"/>
                        </a:solidFill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631253"/>
              </p:ext>
            </p:extLst>
          </p:nvPr>
        </p:nvGraphicFramePr>
        <p:xfrm>
          <a:off x="-17099" y="6489363"/>
          <a:ext cx="6875098" cy="268040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375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75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11804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Y2 Key writing performance indicators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386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Spell by segmenting spoken words into phonemes and representing these by graphemes, spelling many correctly and making phonically-plausible attempts at others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solidFill>
                            <a:schemeClr val="tx1"/>
                          </a:solidFill>
                          <a:latin typeface="Avinir book"/>
                        </a:rPr>
                        <a:t>Instructions: </a:t>
                      </a:r>
                      <a:r>
                        <a:rPr lang="en-GB" sz="800" b="0" dirty="0" smtClean="0">
                          <a:solidFill>
                            <a:schemeClr val="tx1"/>
                          </a:solidFill>
                          <a:latin typeface="Avinir book"/>
                        </a:rPr>
                        <a:t>Commas in a list. Verbs and adverbs. Command sentences. Contractions. </a:t>
                      </a:r>
                      <a:r>
                        <a:rPr lang="en-GB" sz="800" b="0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Apostrophes, adverbs, commas, verbs, sentence types</a:t>
                      </a:r>
                      <a:endParaRPr lang="en-GB" sz="800" b="0" dirty="0">
                        <a:solidFill>
                          <a:srgbClr val="C00000"/>
                        </a:solidFill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386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Spell many common exception words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Recount / Discussion / Instructions</a:t>
                      </a:r>
                      <a:r>
                        <a:rPr lang="en-GB" sz="800" dirty="0" smtClean="0">
                          <a:latin typeface="Avinir book"/>
                        </a:rPr>
                        <a:t>:</a:t>
                      </a:r>
                      <a:r>
                        <a:rPr lang="en-GB" sz="800" baseline="0" dirty="0" smtClean="0">
                          <a:latin typeface="Avinir book"/>
                        </a:rPr>
                        <a:t> CL and FS. Questions. Adjectives. Adverbs. Conjunctions. Contractions</a:t>
                      </a:r>
                      <a:r>
                        <a:rPr lang="en-GB" sz="800" baseline="0" dirty="0" smtClean="0">
                          <a:solidFill>
                            <a:srgbClr val="C00000"/>
                          </a:solidFill>
                          <a:latin typeface="Avinir book"/>
                        </a:rPr>
                        <a:t>. ED suffix, adjectives, commas, conjunctions, past tense</a:t>
                      </a:r>
                      <a:endParaRPr lang="en-GB" sz="800" dirty="0" smtClean="0">
                        <a:solidFill>
                          <a:srgbClr val="C00000"/>
                        </a:solidFill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9534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Write capital letters and digits of the correct size, orientation and relationship to one another and to lower case letters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Non-Chronological report:</a:t>
                      </a:r>
                      <a:r>
                        <a:rPr lang="en-GB" sz="800" b="1" baseline="0" dirty="0" smtClean="0">
                          <a:latin typeface="Avinir book"/>
                        </a:rPr>
                        <a:t> </a:t>
                      </a:r>
                      <a:r>
                        <a:rPr lang="en-GB" sz="800" baseline="0" dirty="0" smtClean="0">
                          <a:latin typeface="Avinir book"/>
                        </a:rPr>
                        <a:t>Adjectives. Expanded noun phrases. Suffixes ful/less/ness/ment. Possessive apostrophe.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0669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Use spacing between words that reflects the size of the letters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Discussion </a:t>
                      </a:r>
                      <a:r>
                        <a:rPr lang="en-GB" sz="800" b="1" smtClean="0">
                          <a:latin typeface="Avinir book"/>
                        </a:rPr>
                        <a:t>/ Explanation: </a:t>
                      </a:r>
                      <a:r>
                        <a:rPr lang="en-GB" sz="800" dirty="0" smtClean="0">
                          <a:latin typeface="Avinir book"/>
                        </a:rPr>
                        <a:t>All conjunctions. Suffix words.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328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u="sng" dirty="0" smtClean="0">
                          <a:latin typeface="Avinir book"/>
                        </a:rPr>
                        <a:t>Term 5 reserved for 5 x Assessed writes for KS1 writing data.</a:t>
                      </a:r>
                    </a:p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2834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Write sentences that are linked thematically e.g. about personal experiences and those of others (real and fictional)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Persuasion:</a:t>
                      </a:r>
                      <a:r>
                        <a:rPr lang="en-GB" sz="800" b="1" baseline="0" dirty="0" smtClean="0">
                          <a:latin typeface="Avinir book"/>
                        </a:rPr>
                        <a:t> </a:t>
                      </a:r>
                      <a:r>
                        <a:rPr lang="en-GB" sz="8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Commands, statements, Exclamations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800" dirty="0" smtClean="0">
                          <a:solidFill>
                            <a:srgbClr val="C0000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Commands, statements, Exclamations</a:t>
                      </a:r>
                      <a:endParaRPr lang="en-GB" sz="800" dirty="0">
                        <a:solidFill>
                          <a:srgbClr val="C00000"/>
                        </a:solidFill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41882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Write about real events, recording these simply and clearly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214241"/>
              </p:ext>
            </p:extLst>
          </p:nvPr>
        </p:nvGraphicFramePr>
        <p:xfrm>
          <a:off x="-15240" y="1100287"/>
          <a:ext cx="6873240" cy="281986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36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66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248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EYFS UNIVERSAL I CAN STATEMENTS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hear / record initial sounds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Instruction: </a:t>
                      </a:r>
                      <a:r>
                        <a:rPr lang="en-GB" sz="800" dirty="0" smtClean="0">
                          <a:latin typeface="Avinir book"/>
                        </a:rPr>
                        <a:t>Name writing, simple message, use of camera words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hear/ record most sounds in words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List: </a:t>
                      </a:r>
                      <a:r>
                        <a:rPr lang="en-GB" sz="800" dirty="0" smtClean="0">
                          <a:latin typeface="Avinir book"/>
                        </a:rPr>
                        <a:t>Format of a letter and a list. Using more known sounds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write a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Explanation / Persuasion: </a:t>
                      </a:r>
                      <a:r>
                        <a:rPr lang="en-GB" sz="800" dirty="0" smtClean="0">
                          <a:latin typeface="Avinir book"/>
                        </a:rPr>
                        <a:t>Asking and answering questions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write a caption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Explanation: </a:t>
                      </a:r>
                      <a:r>
                        <a:rPr lang="en-GB" sz="800" dirty="0" smtClean="0">
                          <a:latin typeface="Avinir book"/>
                        </a:rPr>
                        <a:t>Labels, lists, factual writing, full sentences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write a sentence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Instruction: </a:t>
                      </a:r>
                      <a:r>
                        <a:rPr lang="en-GB" sz="800" dirty="0" smtClean="0">
                          <a:latin typeface="Avinir book"/>
                        </a:rPr>
                        <a:t>Diagrams and labels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use capital letters/ finger spaces/ full stops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Explanation / Recount: </a:t>
                      </a:r>
                      <a:r>
                        <a:rPr lang="en-GB" sz="800" dirty="0" smtClean="0">
                          <a:latin typeface="Avinir book"/>
                        </a:rPr>
                        <a:t>Writing</a:t>
                      </a:r>
                      <a:r>
                        <a:rPr lang="en-GB" sz="800" baseline="0" dirty="0" smtClean="0">
                          <a:latin typeface="Avinir book"/>
                        </a:rPr>
                        <a:t> at length, using past tense, using capital letters, finger spaces and full stops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2483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 can write with adjectives.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37" name="Rounded Rectangle 36"/>
          <p:cNvSpPr/>
          <p:nvPr/>
        </p:nvSpPr>
        <p:spPr>
          <a:xfrm>
            <a:off x="1957302" y="547401"/>
            <a:ext cx="266700" cy="19905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2201060" y="521871"/>
            <a:ext cx="3071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 smtClean="0">
                <a:solidFill>
                  <a:srgbClr val="C00000"/>
                </a:solidFill>
                <a:latin typeface="Avinir book"/>
              </a:rPr>
              <a:t>= KS1 Non-negotiable spelling and grammar coverage.</a:t>
            </a:r>
            <a:endParaRPr lang="en-GB" sz="1000" b="1" dirty="0">
              <a:solidFill>
                <a:srgbClr val="C00000"/>
              </a:solidFill>
              <a:latin typeface="Avinir book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7379" y="53339"/>
            <a:ext cx="1760159" cy="99052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latin typeface="Avinir book"/>
              </a:rPr>
              <a:t>NON - FICTION</a:t>
            </a:r>
          </a:p>
          <a:p>
            <a:pPr algn="ctr"/>
            <a:r>
              <a:rPr lang="en-GB" sz="700" b="1" dirty="0" smtClean="0">
                <a:latin typeface="Avinir book"/>
              </a:rPr>
              <a:t>Text types:</a:t>
            </a:r>
          </a:p>
          <a:p>
            <a:r>
              <a:rPr lang="en-GB" sz="700" b="1" dirty="0" smtClean="0">
                <a:latin typeface="Avinir book"/>
              </a:rPr>
              <a:t>Recount</a:t>
            </a:r>
          </a:p>
          <a:p>
            <a:r>
              <a:rPr lang="en-GB" sz="700" b="1" dirty="0" smtClean="0">
                <a:latin typeface="Avinir book"/>
              </a:rPr>
              <a:t>Persuasion</a:t>
            </a:r>
          </a:p>
          <a:p>
            <a:r>
              <a:rPr lang="en-GB" sz="700" b="1" dirty="0" smtClean="0">
                <a:latin typeface="Avinir book"/>
              </a:rPr>
              <a:t>Instructions</a:t>
            </a:r>
          </a:p>
          <a:p>
            <a:r>
              <a:rPr lang="en-GB" sz="700" b="1" dirty="0" smtClean="0">
                <a:latin typeface="Avinir book"/>
              </a:rPr>
              <a:t>Non-Chronological -</a:t>
            </a:r>
          </a:p>
          <a:p>
            <a:r>
              <a:rPr lang="en-GB" sz="700" b="1" dirty="0" smtClean="0">
                <a:latin typeface="Avinir book"/>
              </a:rPr>
              <a:t>reports</a:t>
            </a:r>
          </a:p>
          <a:p>
            <a:r>
              <a:rPr lang="en-GB" sz="700" b="1" dirty="0" smtClean="0">
                <a:latin typeface="Avinir book"/>
              </a:rPr>
              <a:t>Discussion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2424219"/>
              </p:ext>
            </p:extLst>
          </p:nvPr>
        </p:nvGraphicFramePr>
        <p:xfrm>
          <a:off x="-17099" y="9156650"/>
          <a:ext cx="6875099" cy="310695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756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994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73769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Year 3 Key writing performance</a:t>
                      </a:r>
                      <a:r>
                        <a:rPr lang="en-GB" sz="800" baseline="0" dirty="0" smtClean="0">
                          <a:latin typeface="Avinir book"/>
                        </a:rPr>
                        <a:t> indicators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231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write from memory simple sentences, dictated by the teacher, that include words and punctuation taught so far.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Recount: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First person, paragraphs, adjectives, conjunctions, Time connectives Commas, Present perfect tense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8047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organising paragraphs around a theme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Discussion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Question </a:t>
                      </a:r>
                      <a:r>
                        <a:rPr lang="en-GB" sz="800" dirty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marks, rhetorical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Questions</a:t>
                      </a: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Fronted adverbials, </a:t>
                      </a:r>
                      <a:r>
                        <a:rPr lang="en-GB" sz="800" dirty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Possessive apostrophe plural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231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in narratives, creating settings, characters and plot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Non chronological report: </a:t>
                      </a:r>
                      <a:r>
                        <a:rPr lang="en-GB" sz="800" dirty="0" smtClean="0">
                          <a:latin typeface="Avinir book"/>
                        </a:rPr>
                        <a:t>Relative clauses ,who/which/whose)</a:t>
                      </a:r>
                    </a:p>
                    <a:p>
                      <a:pPr algn="l"/>
                      <a:r>
                        <a:rPr lang="en-GB" sz="800" dirty="0" smtClean="0">
                          <a:latin typeface="Avinir book"/>
                        </a:rPr>
                        <a:t>Subheadings, </a:t>
                      </a:r>
                      <a:r>
                        <a:rPr lang="en-GB" sz="800" dirty="0" smtClean="0">
                          <a:solidFill>
                            <a:srgbClr val="00B0F0"/>
                          </a:solidFill>
                          <a:latin typeface="Avinir book"/>
                        </a:rPr>
                        <a:t>commas, statements, prefixes</a:t>
                      </a:r>
                    </a:p>
                    <a:p>
                      <a:pPr algn="l"/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0361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in non-narrative material, using simple organisational devices [for example, headings and </a:t>
                      </a:r>
                    </a:p>
                    <a:p>
                      <a:r>
                        <a:rPr lang="en-GB" sz="800" dirty="0" smtClean="0">
                          <a:latin typeface="Avinir book"/>
                        </a:rPr>
                        <a:t>sub-headings</a:t>
                      </a:r>
                    </a:p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Instructions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Bullet </a:t>
                      </a: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points, </a:t>
                      </a:r>
                      <a:r>
                        <a:rPr lang="en-GB" sz="800" dirty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 connectives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Sub-headings , Colon, </a:t>
                      </a:r>
                      <a:r>
                        <a:rPr lang="en-GB" sz="800" dirty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Commands, Imperative verbs, suffixes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1338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proof-read for spelling and punctuation errors – including full stops, apostrophes, commas,  question marks, exclamation marks and speech marks where needed.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solidFill>
                            <a:schemeClr val="tx1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Explanation: </a:t>
                      </a:r>
                      <a:r>
                        <a:rPr lang="en-GB" sz="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Prefixes – super – ‘ auto - / anti – suffixes, Causal conjunctions, </a:t>
                      </a:r>
                      <a:endParaRPr lang="en-GB" sz="8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7231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extending the range of sentences with more than one clause by using a wider range of conjunctions, including when, if, because, although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 smtClean="0">
                          <a:latin typeface="Avinir book"/>
                        </a:rPr>
                        <a:t>Persuasion: </a:t>
                      </a:r>
                      <a:r>
                        <a:rPr lang="en-GB" sz="800" dirty="0" smtClean="0">
                          <a:solidFill>
                            <a:schemeClr val="accent1"/>
                          </a:solidFill>
                          <a:latin typeface="Avinir book"/>
                        </a:rPr>
                        <a:t>Speech marks</a:t>
                      </a:r>
                      <a:r>
                        <a:rPr lang="en-GB" sz="800" dirty="0" smtClean="0">
                          <a:latin typeface="Avinir book"/>
                        </a:rPr>
                        <a:t>, Boastful language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2315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using the present perfect form of verbs in contrast to the past tense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98047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Avinir book"/>
                        </a:rPr>
                        <a:t>using conjunctions, adverbs and prepositions to express time and cause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17698" y="389275"/>
            <a:ext cx="839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Avinir book"/>
              </a:rPr>
              <a:t>Explanation</a:t>
            </a:r>
          </a:p>
          <a:p>
            <a:r>
              <a:rPr lang="en-GB" sz="800" b="1" dirty="0">
                <a:solidFill>
                  <a:schemeClr val="bg1"/>
                </a:solidFill>
                <a:latin typeface="Avinir book"/>
              </a:rPr>
              <a:t>Biography</a:t>
            </a:r>
          </a:p>
          <a:p>
            <a:r>
              <a:rPr lang="en-GB" sz="800" b="1" dirty="0" smtClean="0">
                <a:solidFill>
                  <a:schemeClr val="bg1"/>
                </a:solidFill>
                <a:latin typeface="Avinir book"/>
              </a:rPr>
              <a:t>List</a:t>
            </a:r>
          </a:p>
          <a:p>
            <a:r>
              <a:rPr lang="en-GB" sz="800" b="1" dirty="0" smtClean="0">
                <a:solidFill>
                  <a:schemeClr val="bg1"/>
                </a:solidFill>
                <a:latin typeface="Avinir book"/>
              </a:rPr>
              <a:t>Invitation</a:t>
            </a:r>
            <a:endParaRPr lang="en-GB" sz="800" b="1" dirty="0">
              <a:solidFill>
                <a:schemeClr val="bg1"/>
              </a:solidFill>
              <a:latin typeface="Avinir book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45968" y="873003"/>
            <a:ext cx="289367" cy="189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18284" y="844650"/>
            <a:ext cx="28589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 smtClean="0">
                <a:solidFill>
                  <a:schemeClr val="accent1">
                    <a:lumMod val="75000"/>
                  </a:schemeClr>
                </a:solidFill>
                <a:latin typeface="Avinir book"/>
              </a:rPr>
              <a:t>= KS2 Non-negotiable SPaG coverage</a:t>
            </a:r>
            <a:endParaRPr lang="en-GB" sz="1000" b="1" dirty="0">
              <a:solidFill>
                <a:schemeClr val="accent1">
                  <a:lumMod val="75000"/>
                </a:schemeClr>
              </a:solidFill>
              <a:latin typeface="Avinir book"/>
            </a:endParaRPr>
          </a:p>
        </p:txBody>
      </p:sp>
    </p:spTree>
    <p:extLst>
      <p:ext uri="{BB962C8B-B14F-4D97-AF65-F5344CB8AC3E}">
        <p14:creationId xmlns:p14="http://schemas.microsoft.com/office/powerpoint/2010/main" val="121189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>
            <a:off x="-15239" y="-25679"/>
            <a:ext cx="6922957" cy="10237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7859" y="-19298"/>
            <a:ext cx="829103" cy="922591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801607"/>
              </p:ext>
            </p:extLst>
          </p:nvPr>
        </p:nvGraphicFramePr>
        <p:xfrm>
          <a:off x="0" y="1004434"/>
          <a:ext cx="6858000" cy="2917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51456"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 smtClean="0">
                          <a:latin typeface="Avinir book"/>
                        </a:rPr>
                        <a:t>Year</a:t>
                      </a:r>
                      <a:r>
                        <a:rPr lang="en-GB" sz="800" b="0" baseline="0" dirty="0" smtClean="0">
                          <a:latin typeface="Avinir book"/>
                        </a:rPr>
                        <a:t> 4 </a:t>
                      </a:r>
                      <a:r>
                        <a:rPr lang="en-GB" sz="800" b="0" dirty="0" smtClean="0">
                          <a:latin typeface="Avinir book"/>
                        </a:rPr>
                        <a:t>Key writing performance indicators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Organising paragraphs around a theme.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Persuasion: </a:t>
                      </a:r>
                      <a:r>
                        <a:rPr lang="en-GB" sz="800" b="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Persuasive language Comparative and superlative </a:t>
                      </a:r>
                    </a:p>
                    <a:p>
                      <a:r>
                        <a:rPr lang="en-GB" sz="800" b="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Main and subordinate clauses</a:t>
                      </a:r>
                      <a:r>
                        <a:rPr lang="en-GB" sz="800" b="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apostrophes to mark possession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Creating settings, characters and plot in narratives with consideration of audience and purpose.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Avinir book"/>
                        </a:rPr>
                        <a:t>Explanation: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Possessive and contraction apostrophes</a:t>
                      </a:r>
                      <a:endParaRPr lang="en-GB" sz="800" dirty="0" smtClean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Adverbs</a:t>
                      </a:r>
                      <a:endParaRPr lang="en-GB" sz="800" dirty="0" smtClean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Prepositions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Proof-read for spelling and punctuation errors (commas after fronted adverbials, possessive apostrophes and inverted commas).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Avinir book"/>
                        </a:rPr>
                        <a:t>Recount: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Speech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inverted commas, standard Eng. verb inflections, pronouns / nouns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Choosing nouns or pronouns appropriately for clarity and cohesion.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Avinir book"/>
                        </a:rPr>
                        <a:t>Instructions: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Adverbials of time</a:t>
                      </a:r>
                      <a:endParaRPr lang="en-GB" sz="800" dirty="0" smtClean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Imperative verbs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Using fronted adverbials.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Avinir book"/>
                        </a:rPr>
                        <a:t>Discussion:</a:t>
                      </a:r>
                      <a:r>
                        <a:rPr lang="en-GB" sz="800" dirty="0" smtClean="0">
                          <a:latin typeface="Avinir book"/>
                        </a:rPr>
                        <a:t> Debating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b="0" i="1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Use inverted comas and other punctuation to indicate direct speech i.e. The conducted shouted, “Sit down!”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Avinir book"/>
                        </a:rPr>
                        <a:t>Non chronological report: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Pronouns</a:t>
                      </a:r>
                      <a:r>
                        <a:rPr lang="en-GB" sz="8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GB" sz="800" baseline="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800" baseline="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postrophes</a:t>
                      </a:r>
                      <a:r>
                        <a:rPr lang="en-GB" sz="8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GB" sz="800" baseline="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dverbials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Possessive pronoun 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1456">
                <a:tc>
                  <a:txBody>
                    <a:bodyPr/>
                    <a:lstStyle/>
                    <a:p>
                      <a:pPr algn="l"/>
                      <a:r>
                        <a:rPr lang="en-GB" sz="800" b="0" i="1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Use standard English forms for verb inflections, instead of local spoken forms i.e. we were rather than we was.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543509"/>
              </p:ext>
            </p:extLst>
          </p:nvPr>
        </p:nvGraphicFramePr>
        <p:xfrm>
          <a:off x="-15240" y="4027570"/>
          <a:ext cx="6873240" cy="335480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36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66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6158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Year 5 Key writing performance indicators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5258">
                <a:tc>
                  <a:txBody>
                    <a:bodyPr/>
                    <a:lstStyle/>
                    <a:p>
                      <a:r>
                        <a:rPr lang="en-GB" sz="800" b="0" dirty="0" smtClean="0">
                          <a:latin typeface="Avinir book"/>
                        </a:rPr>
                        <a:t>Plan my writing by identify the audience and purpose of the writing and using similar writing models for my own work.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smtClean="0">
                          <a:latin typeface="Avinir book"/>
                        </a:rPr>
                        <a:t>Recount / Discussion: </a:t>
                      </a:r>
                      <a:r>
                        <a:rPr lang="en-GB" sz="80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Cohesion, commas, verb forms, adverbials /adjectives </a:t>
                      </a:r>
                      <a:r>
                        <a:rPr lang="en-GB" sz="80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Cohesion / commas for clarit adverbials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2301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Describe settings, characters and atmosphere, and include speech that helps picture the character and their personality or mood.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Non-Chronological report: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Verb forms, presentational devices, relative clauses / relative pronouns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0994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Use cohesive devices such as then, after that, this and firstly to build connections in a paragraph.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0" dirty="0" smtClean="0">
                          <a:latin typeface="Avinir book"/>
                        </a:rPr>
                        <a:t>Discussion: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Speech, cohesion, parenthesis, relative clauses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9501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Correctly set out work using heading, bullet points and underlining.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Avinir book"/>
                        </a:rPr>
                        <a:t>Persuasion: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Persuading for differing opinions, indicating degrees of possibility, modal verbs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indicating degrees of possibility</a:t>
                      </a:r>
                      <a:endParaRPr lang="en-GB" sz="800" dirty="0" smtClean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2301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Proof read work for punctuation errors including brackets, commas and hyphens.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Avinir book"/>
                        </a:rPr>
                        <a:t>Biography</a:t>
                      </a:r>
                      <a:r>
                        <a:rPr lang="en-GB" sz="800" b="0" dirty="0" smtClean="0">
                          <a:latin typeface="Avinir book"/>
                        </a:rPr>
                        <a:t>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Cohesion, commas, parenthesis, relative clauses, verb forms</a:t>
                      </a:r>
                      <a:endParaRPr lang="en-GB" sz="800" dirty="0" smtClean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2301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Change nouns or adjectives into verbs by adding suffixes, such as –ate and –ify.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 smtClean="0">
                          <a:latin typeface="Avinir book"/>
                        </a:rPr>
                        <a:t>Instructions</a:t>
                      </a:r>
                      <a:r>
                        <a:rPr lang="en-GB" sz="800" b="0" dirty="0" smtClean="0">
                          <a:latin typeface="Avinir book"/>
                        </a:rPr>
                        <a:t>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Presentational devices,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adverbials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imperative verbs, colons/semi-colons, cohesion, modal verbs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9501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Indicate degrees of possibility using adverbs, such as perhaps, surely or might.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latin typeface="Avinir book"/>
                        </a:rPr>
                        <a:t>Explanation: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Cohesion, commas, parenthesis, relative clauses, verb forms</a:t>
                      </a:r>
                      <a:endParaRPr lang="en-GB" sz="800" dirty="0" smtClean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86728">
                <a:tc>
                  <a:txBody>
                    <a:bodyPr/>
                    <a:lstStyle/>
                    <a:p>
                      <a:r>
                        <a:rPr lang="en-GB" sz="800" b="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Use commas to make my writing clearer to the reader.</a:t>
                      </a:r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b="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46" name="Rounded Rectangle 45"/>
          <p:cNvSpPr/>
          <p:nvPr/>
        </p:nvSpPr>
        <p:spPr>
          <a:xfrm>
            <a:off x="102278" y="-108"/>
            <a:ext cx="1101489" cy="922591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latin typeface="Avinir book"/>
              </a:rPr>
              <a:t>NON - FICTION</a:t>
            </a:r>
          </a:p>
          <a:p>
            <a:pPr algn="ctr"/>
            <a:r>
              <a:rPr lang="en-GB" sz="1200" b="1" u="sng" dirty="0" smtClean="0">
                <a:latin typeface="Avinir book"/>
              </a:rPr>
              <a:t>Continued</a:t>
            </a:r>
          </a:p>
        </p:txBody>
      </p:sp>
      <p:sp>
        <p:nvSpPr>
          <p:cNvPr id="6" name="Rectangle 5"/>
          <p:cNvSpPr/>
          <p:nvPr/>
        </p:nvSpPr>
        <p:spPr>
          <a:xfrm>
            <a:off x="1785512" y="419781"/>
            <a:ext cx="289367" cy="1895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074879" y="363076"/>
            <a:ext cx="28589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Avinir book"/>
              </a:rPr>
              <a:t>= KS2 Non-negotiable SPaG coverage</a:t>
            </a:r>
            <a:endParaRPr lang="en-GB" sz="1000" dirty="0">
              <a:solidFill>
                <a:schemeClr val="accent1">
                  <a:lumMod val="75000"/>
                </a:schemeClr>
              </a:solidFill>
              <a:latin typeface="Avinir book"/>
            </a:endParaRPr>
          </a:p>
        </p:txBody>
      </p:sp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2805910"/>
              </p:ext>
            </p:extLst>
          </p:nvPr>
        </p:nvGraphicFramePr>
        <p:xfrm>
          <a:off x="-15240" y="7402797"/>
          <a:ext cx="6873240" cy="36203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36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366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Year</a:t>
                      </a:r>
                      <a:r>
                        <a:rPr lang="en-GB" sz="800" baseline="0" dirty="0" smtClean="0">
                          <a:latin typeface="Avinir book"/>
                        </a:rPr>
                        <a:t> six expected standard writing statements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 smtClean="0">
                          <a:latin typeface="Avinir book"/>
                        </a:rPr>
                        <a:t>SPaG coverage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atmosphere, and integrating dialogue to convey character and advance the action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en-GB" sz="800" b="1" u="none" dirty="0" smtClean="0">
                          <a:latin typeface="Avinir book"/>
                        </a:rPr>
                        <a:t>Non</a:t>
                      </a:r>
                      <a:r>
                        <a:rPr lang="en-GB" sz="800" b="1" u="none" baseline="0" dirty="0" smtClean="0">
                          <a:latin typeface="Avinir book"/>
                        </a:rPr>
                        <a:t> Chronological  Report: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Formal language</a:t>
                      </a:r>
                      <a:r>
                        <a:rPr lang="en-GB" sz="80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GB" sz="800" baseline="0" dirty="0" smtClean="0">
                          <a:effectLst/>
                          <a:latin typeface="SassoonPrimaryInfan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800" baseline="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onnective openers</a:t>
                      </a:r>
                      <a:endParaRPr lang="en-GB" sz="800" dirty="0" smtClean="0">
                        <a:effectLst/>
                        <a:latin typeface="SassoonPrimaryInfan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Paragraphs,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synonyms, noun phrases, dashes</a:t>
                      </a:r>
                      <a:endParaRPr lang="en-GB" sz="800" b="1" u="sng" dirty="0">
                        <a:latin typeface="Avinir book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Selecting vocabulary and grammatical structures that reflect the level of formality required mostly correctly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Instructions: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Passive  / active / subheadings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range of cohesive devices, including adverbials, within and across sentences and paragraphs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iscussion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Subjunctive forms   Modal verbs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passive and modal verbs mostly appropriately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Recount: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Quotations  Formal voice </a:t>
                      </a:r>
                      <a:r>
                        <a:rPr lang="en-GB" sz="800" dirty="0" smtClean="0">
                          <a:solidFill>
                            <a:srgbClr val="0070C0"/>
                          </a:solidFill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Hyphens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 wide range of clause structures, sometimes varying their position within the sentence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u="sng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MOSTLY USING CORRECTLY: </a:t>
                      </a:r>
                      <a:endParaRPr lang="en-GB" sz="800" b="1" u="sng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adverbs, preposition phrases and expanded noun phrases effectively to add detail, qualification and precision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Inverted </a:t>
                      </a: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commas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Commas for clarity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Punctuation for parenthesis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Spelling most words correctly (years 5 and 6)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u="sng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Making some correct use of: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800" kern="1200" dirty="0" smtClean="0">
                          <a:solidFill>
                            <a:schemeClr val="dk1"/>
                          </a:solidFill>
                          <a:effectLst/>
                          <a:latin typeface="Avinir book"/>
                          <a:ea typeface="+mn-ea"/>
                          <a:cs typeface="+mn-cs"/>
                        </a:rPr>
                        <a:t>Maintaining legibility, fluency and speed in handwriting through choosing whether or not to join specific letters</a:t>
                      </a:r>
                      <a:endParaRPr lang="en-GB" sz="800" dirty="0">
                        <a:latin typeface="Avinir book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Dashes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Colons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Avinir boo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Hyphens</a:t>
                      </a:r>
                      <a:endParaRPr lang="en-GB" sz="800" dirty="0">
                        <a:effectLst/>
                        <a:latin typeface="Avinir boo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75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2034</TotalTime>
  <Words>1281</Words>
  <Application>Microsoft Office PowerPoint</Application>
  <PresentationFormat>Widescreen</PresentationFormat>
  <Paragraphs>142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Avinir</vt:lpstr>
      <vt:lpstr>Avinir book</vt:lpstr>
      <vt:lpstr>Calibri</vt:lpstr>
      <vt:lpstr>Calibri Light</vt:lpstr>
      <vt:lpstr>SassoonPrimaryInfant</vt:lpstr>
      <vt:lpstr>Times New Roman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Alan Calloway</dc:creator>
  <cp:lastModifiedBy>Ellie Balmforth</cp:lastModifiedBy>
  <cp:revision>47</cp:revision>
  <cp:lastPrinted>2021-09-09T10:41:50Z</cp:lastPrinted>
  <dcterms:created xsi:type="dcterms:W3CDTF">2021-05-25T09:51:59Z</dcterms:created>
  <dcterms:modified xsi:type="dcterms:W3CDTF">2024-01-31T15:25:04Z</dcterms:modified>
</cp:coreProperties>
</file>